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2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5" r:id="rId10"/>
    <p:sldId id="271" r:id="rId11"/>
    <p:sldId id="266" r:id="rId12"/>
    <p:sldId id="267" r:id="rId13"/>
    <p:sldId id="268" r:id="rId14"/>
    <p:sldId id="269" r:id="rId15"/>
    <p:sldId id="256" r:id="rId16"/>
    <p:sldId id="28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rgbClr val="3A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rgbClr val="5FA7AD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2487" y="740177"/>
            <a:ext cx="7475220" cy="1695196"/>
          </a:xfrm>
          <a:solidFill>
            <a:schemeClr val="bg1">
              <a:alpha val="23000"/>
            </a:schemeClr>
          </a:solidFill>
          <a:ln>
            <a:solidFill>
              <a:schemeClr val="bg1"/>
            </a:solidFill>
          </a:ln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4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7" y="2571205"/>
            <a:ext cx="617220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CD10BF5-4DC1-4E6B-ABDD-F2771BC8D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6" y="5135893"/>
            <a:ext cx="1490576" cy="14427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BB69A9-3853-43BA-93F9-A44FAAD96106}"/>
              </a:ext>
            </a:extLst>
          </p:cNvPr>
          <p:cNvSpPr txBox="1"/>
          <p:nvPr/>
        </p:nvSpPr>
        <p:spPr>
          <a:xfrm>
            <a:off x="1857746" y="5626415"/>
            <a:ext cx="3645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nstantia" panose="02030602050306030303" pitchFamily="18" charset="0"/>
              </a:rPr>
              <a:t>A Regional Science Consortium </a:t>
            </a:r>
          </a:p>
          <a:p>
            <a:r>
              <a:rPr lang="en-US" sz="1200" dirty="0">
                <a:latin typeface="Constantia" panose="02030602050306030303" pitchFamily="18" charset="0"/>
              </a:rPr>
              <a:t>Education Initiative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8C8CD0-61EF-4F8D-B931-DACA89759FFD}"/>
              </a:ext>
            </a:extLst>
          </p:cNvPr>
          <p:cNvCxnSpPr>
            <a:cxnSpLocks/>
          </p:cNvCxnSpPr>
          <p:nvPr/>
        </p:nvCxnSpPr>
        <p:spPr>
          <a:xfrm flipH="1">
            <a:off x="1857746" y="5434061"/>
            <a:ext cx="3" cy="8568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3AECA10-3B5B-49AA-8EA2-0D225BFB6B4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242114" y="2748417"/>
            <a:ext cx="2655969" cy="2387472"/>
          </a:xfrm>
          <a:ln>
            <a:solidFill>
              <a:schemeClr val="bg1"/>
            </a:solidFill>
          </a:ln>
        </p:spPr>
        <p:txBody>
          <a:bodyPr lIns="274320" tIns="182880" anchor="t">
            <a:normAutofit/>
          </a:bodyPr>
          <a:lstStyle>
            <a:lvl1pPr marL="0" indent="0">
              <a:buNone/>
              <a:defRPr sz="1575"/>
            </a:lvl1pPr>
            <a:lvl2pPr marL="257156" indent="0">
              <a:buNone/>
              <a:defRPr sz="1575"/>
            </a:lvl2pPr>
            <a:lvl3pPr marL="514311" indent="0">
              <a:buNone/>
              <a:defRPr sz="1351"/>
            </a:lvl3pPr>
            <a:lvl4pPr marL="771467" indent="0">
              <a:buNone/>
              <a:defRPr sz="1125"/>
            </a:lvl4pPr>
            <a:lvl5pPr marL="1028624" indent="0">
              <a:buNone/>
              <a:defRPr sz="1125"/>
            </a:lvl5pPr>
            <a:lvl6pPr marL="1285779" indent="0">
              <a:buNone/>
              <a:defRPr sz="1125"/>
            </a:lvl6pPr>
            <a:lvl7pPr marL="1542935" indent="0">
              <a:buNone/>
              <a:defRPr sz="1125"/>
            </a:lvl7pPr>
            <a:lvl8pPr marL="1800090" indent="0">
              <a:buNone/>
              <a:defRPr sz="1125"/>
            </a:lvl8pPr>
            <a:lvl9pPr marL="2057246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10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9BA9-05B3-4483-A480-30F642A3BD3B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fld id="{F385ECBD-AFB1-47A1-82D8-C440B4F32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48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7" y="762000"/>
            <a:ext cx="1743075" cy="54102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2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9BA9-05B3-4483-A480-30F642A3BD3B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fld id="{F385ECBD-AFB1-47A1-82D8-C440B4F32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77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9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F385ECBD-AFB1-47A1-82D8-C440B4F32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34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879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87900" y="2125367"/>
            <a:ext cx="2808000" cy="357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900"/>
            </a:lvl1pPr>
            <a:lvl2pPr lvl="1">
              <a:spcBef>
                <a:spcPts val="0"/>
              </a:spcBef>
              <a:buSzPct val="100000"/>
              <a:defRPr sz="900"/>
            </a:lvl2pPr>
            <a:lvl3pPr lvl="2">
              <a:spcBef>
                <a:spcPts val="0"/>
              </a:spcBef>
              <a:buSzPct val="100000"/>
              <a:defRPr sz="900"/>
            </a:lvl3pPr>
            <a:lvl4pPr lvl="3">
              <a:spcBef>
                <a:spcPts val="0"/>
              </a:spcBef>
              <a:buSzPct val="100000"/>
              <a:defRPr sz="900"/>
            </a:lvl4pPr>
            <a:lvl5pPr lvl="4">
              <a:spcBef>
                <a:spcPts val="0"/>
              </a:spcBef>
              <a:buSzPct val="100000"/>
              <a:defRPr sz="900"/>
            </a:lvl5pPr>
            <a:lvl6pPr lvl="5">
              <a:spcBef>
                <a:spcPts val="0"/>
              </a:spcBef>
              <a:buSzPct val="100000"/>
              <a:defRPr sz="900"/>
            </a:lvl6pPr>
            <a:lvl7pPr lvl="6">
              <a:spcBef>
                <a:spcPts val="0"/>
              </a:spcBef>
              <a:buSzPct val="100000"/>
              <a:defRPr sz="900"/>
            </a:lvl7pPr>
            <a:lvl8pPr lvl="7">
              <a:spcBef>
                <a:spcPts val="0"/>
              </a:spcBef>
              <a:buSzPct val="100000"/>
              <a:defRPr sz="900"/>
            </a:lvl8pPr>
            <a:lvl9pPr lvl="8">
              <a:spcBef>
                <a:spcPts val="0"/>
              </a:spcBef>
              <a:buSzPct val="100000"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9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F385ECBD-AFB1-47A1-82D8-C440B4F32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40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87902" y="1986433"/>
            <a:ext cx="39999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051"/>
            </a:lvl1pPr>
            <a:lvl2pPr lvl="1">
              <a:spcBef>
                <a:spcPts val="0"/>
              </a:spcBef>
              <a:buSzPct val="100000"/>
              <a:defRPr sz="900"/>
            </a:lvl2pPr>
            <a:lvl3pPr lvl="2">
              <a:spcBef>
                <a:spcPts val="0"/>
              </a:spcBef>
              <a:buSzPct val="100000"/>
              <a:defRPr sz="900"/>
            </a:lvl3pPr>
            <a:lvl4pPr lvl="3">
              <a:spcBef>
                <a:spcPts val="0"/>
              </a:spcBef>
              <a:buSzPct val="100000"/>
              <a:defRPr sz="900"/>
            </a:lvl4pPr>
            <a:lvl5pPr lvl="4">
              <a:spcBef>
                <a:spcPts val="0"/>
              </a:spcBef>
              <a:buSzPct val="100000"/>
              <a:defRPr sz="900"/>
            </a:lvl5pPr>
            <a:lvl6pPr lvl="5">
              <a:spcBef>
                <a:spcPts val="0"/>
              </a:spcBef>
              <a:buSzPct val="100000"/>
              <a:defRPr sz="900"/>
            </a:lvl6pPr>
            <a:lvl7pPr lvl="6">
              <a:spcBef>
                <a:spcPts val="0"/>
              </a:spcBef>
              <a:buSzPct val="100000"/>
              <a:defRPr sz="900"/>
            </a:lvl7pPr>
            <a:lvl8pPr lvl="7">
              <a:spcBef>
                <a:spcPts val="0"/>
              </a:spcBef>
              <a:buSzPct val="100000"/>
              <a:defRPr sz="900"/>
            </a:lvl8pPr>
            <a:lvl9pPr lvl="8">
              <a:spcBef>
                <a:spcPts val="0"/>
              </a:spcBef>
              <a:buSzPct val="100000"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756202" y="1986433"/>
            <a:ext cx="39999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051"/>
            </a:lvl1pPr>
            <a:lvl2pPr lvl="1">
              <a:spcBef>
                <a:spcPts val="0"/>
              </a:spcBef>
              <a:buSzPct val="100000"/>
              <a:defRPr sz="900"/>
            </a:lvl2pPr>
            <a:lvl3pPr lvl="2">
              <a:spcBef>
                <a:spcPts val="0"/>
              </a:spcBef>
              <a:buSzPct val="100000"/>
              <a:defRPr sz="900"/>
            </a:lvl3pPr>
            <a:lvl4pPr lvl="3">
              <a:spcBef>
                <a:spcPts val="0"/>
              </a:spcBef>
              <a:buSzPct val="100000"/>
              <a:defRPr sz="900"/>
            </a:lvl4pPr>
            <a:lvl5pPr lvl="4">
              <a:spcBef>
                <a:spcPts val="0"/>
              </a:spcBef>
              <a:buSzPct val="100000"/>
              <a:defRPr sz="900"/>
            </a:lvl5pPr>
            <a:lvl6pPr lvl="5">
              <a:spcBef>
                <a:spcPts val="0"/>
              </a:spcBef>
              <a:buSzPct val="100000"/>
              <a:defRPr sz="900"/>
            </a:lvl6pPr>
            <a:lvl7pPr lvl="6">
              <a:spcBef>
                <a:spcPts val="0"/>
              </a:spcBef>
              <a:buSzPct val="100000"/>
              <a:defRPr sz="900"/>
            </a:lvl7pPr>
            <a:lvl8pPr lvl="7">
              <a:spcBef>
                <a:spcPts val="0"/>
              </a:spcBef>
              <a:buSzPct val="100000"/>
              <a:defRPr sz="900"/>
            </a:lvl8pPr>
            <a:lvl9pPr lvl="8">
              <a:spcBef>
                <a:spcPts val="0"/>
              </a:spcBef>
              <a:buSzPct val="100000"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9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F385ECBD-AFB1-47A1-82D8-C440B4F32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5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solidFill>
          <a:srgbClr val="3A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rgbClr val="5FA7AD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3E87385-B53D-4398-9C95-7B18D12BF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7" r="16128"/>
          <a:stretch/>
        </p:blipFill>
        <p:spPr>
          <a:xfrm>
            <a:off x="5010220" y="1862220"/>
            <a:ext cx="3471749" cy="3133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98900" y="4447024"/>
            <a:ext cx="3950899" cy="1668520"/>
          </a:xfrm>
        </p:spPr>
        <p:txBody>
          <a:bodyPr>
            <a:normAutofit/>
          </a:bodyPr>
          <a:lstStyle>
            <a:lvl1pPr marL="0" indent="0" algn="r">
              <a:spcBef>
                <a:spcPts val="563"/>
              </a:spcBef>
              <a:buNone/>
              <a:defRPr sz="3000">
                <a:solidFill>
                  <a:schemeClr val="tx1"/>
                </a:solidFill>
              </a:defRPr>
            </a:lvl1pPr>
            <a:lvl2pPr marL="192928" indent="0" algn="ctr">
              <a:buNone/>
              <a:defRPr sz="1013"/>
            </a:lvl2pPr>
            <a:lvl3pPr marL="385856" indent="0" algn="ctr">
              <a:buNone/>
              <a:defRPr sz="1013"/>
            </a:lvl3pPr>
            <a:lvl4pPr marL="578783" indent="0" algn="ctr">
              <a:buNone/>
              <a:defRPr sz="844"/>
            </a:lvl4pPr>
            <a:lvl5pPr marL="771712" indent="0" algn="ctr">
              <a:buNone/>
              <a:defRPr sz="844"/>
            </a:lvl5pPr>
            <a:lvl6pPr marL="964640" indent="0" algn="ctr">
              <a:buNone/>
              <a:defRPr sz="844"/>
            </a:lvl6pPr>
            <a:lvl7pPr marL="1157567" indent="0" algn="ctr">
              <a:buNone/>
              <a:defRPr sz="844"/>
            </a:lvl7pPr>
            <a:lvl8pPr marL="1350495" indent="0" algn="ctr">
              <a:buNone/>
              <a:defRPr sz="844"/>
            </a:lvl8pPr>
            <a:lvl9pPr marL="1543423" indent="0" algn="ctr">
              <a:buNone/>
              <a:defRPr sz="844"/>
            </a:lvl9pPr>
          </a:lstStyle>
          <a:p>
            <a:r>
              <a:rPr lang="en-US" dirty="0"/>
              <a:t>Brought to you by…</a:t>
            </a:r>
          </a:p>
          <a:p>
            <a:endParaRPr lang="en-US" dirty="0"/>
          </a:p>
          <a:p>
            <a:r>
              <a:rPr lang="en-US" dirty="0"/>
              <a:t>The Regional Science Consortium</a:t>
            </a:r>
          </a:p>
        </p:txBody>
      </p:sp>
    </p:spTree>
    <p:extLst>
      <p:ext uri="{BB962C8B-B14F-4D97-AF65-F5344CB8AC3E}">
        <p14:creationId xmlns:p14="http://schemas.microsoft.com/office/powerpoint/2010/main" val="66662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rgbClr val="3A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rgbClr val="5FA7AD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2487" y="740177"/>
            <a:ext cx="7475220" cy="1695196"/>
          </a:xfrm>
          <a:solidFill>
            <a:schemeClr val="bg1">
              <a:alpha val="23000"/>
            </a:schemeClr>
          </a:solidFill>
          <a:ln>
            <a:solidFill>
              <a:schemeClr val="bg1"/>
            </a:solidFill>
          </a:ln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4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7" y="2571205"/>
            <a:ext cx="617220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CD10BF5-4DC1-4E6B-ABDD-F2771BC8D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6" y="5135893"/>
            <a:ext cx="1490576" cy="14427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BB69A9-3853-43BA-93F9-A44FAAD96106}"/>
              </a:ext>
            </a:extLst>
          </p:cNvPr>
          <p:cNvSpPr txBox="1"/>
          <p:nvPr/>
        </p:nvSpPr>
        <p:spPr>
          <a:xfrm>
            <a:off x="1857746" y="5626415"/>
            <a:ext cx="3645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nstantia" panose="02030602050306030303" pitchFamily="18" charset="0"/>
              </a:rPr>
              <a:t>A Regional Science Consortium Environmental Education Lesson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8C8CD0-61EF-4F8D-B931-DACA89759FFD}"/>
              </a:ext>
            </a:extLst>
          </p:cNvPr>
          <p:cNvCxnSpPr>
            <a:cxnSpLocks/>
          </p:cNvCxnSpPr>
          <p:nvPr/>
        </p:nvCxnSpPr>
        <p:spPr>
          <a:xfrm flipH="1">
            <a:off x="1857746" y="5434061"/>
            <a:ext cx="3" cy="8568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3AECA10-3B5B-49AA-8EA2-0D225BFB6B4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242114" y="2748417"/>
            <a:ext cx="2655969" cy="2387472"/>
          </a:xfrm>
          <a:ln>
            <a:solidFill>
              <a:schemeClr val="bg1"/>
            </a:solidFill>
          </a:ln>
        </p:spPr>
        <p:txBody>
          <a:bodyPr lIns="274320" tIns="182880" anchor="t">
            <a:normAutofit/>
          </a:bodyPr>
          <a:lstStyle>
            <a:lvl1pPr marL="0" indent="0">
              <a:buNone/>
              <a:defRPr sz="1575"/>
            </a:lvl1pPr>
            <a:lvl2pPr marL="257156" indent="0">
              <a:buNone/>
              <a:defRPr sz="1575"/>
            </a:lvl2pPr>
            <a:lvl3pPr marL="514311" indent="0">
              <a:buNone/>
              <a:defRPr sz="1351"/>
            </a:lvl3pPr>
            <a:lvl4pPr marL="771467" indent="0">
              <a:buNone/>
              <a:defRPr sz="1125"/>
            </a:lvl4pPr>
            <a:lvl5pPr marL="1028624" indent="0">
              <a:buNone/>
              <a:defRPr sz="1125"/>
            </a:lvl5pPr>
            <a:lvl6pPr marL="1285779" indent="0">
              <a:buNone/>
              <a:defRPr sz="1125"/>
            </a:lvl6pPr>
            <a:lvl7pPr marL="1542935" indent="0">
              <a:buNone/>
              <a:defRPr sz="1125"/>
            </a:lvl7pPr>
            <a:lvl8pPr marL="1800090" indent="0">
              <a:buNone/>
              <a:defRPr sz="1125"/>
            </a:lvl8pPr>
            <a:lvl9pPr marL="2057246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94783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51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D29-1ECB-41DF-951B-2A23F95AD026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Regional Science Consortium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10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1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8723715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21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4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9" y="4154526"/>
            <a:ext cx="6576823" cy="1363807"/>
          </a:xfrm>
        </p:spPr>
        <p:txBody>
          <a:bodyPr anchor="t">
            <a:normAutofit/>
          </a:bodyPr>
          <a:lstStyle>
            <a:lvl1pPr marL="0" indent="0" algn="ctr">
              <a:buNone/>
              <a:defRPr sz="1351">
                <a:solidFill>
                  <a:schemeClr val="accent1"/>
                </a:solidFill>
              </a:defRPr>
            </a:lvl1pPr>
            <a:lvl2pPr marL="257156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467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24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77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293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09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24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10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2" y="4020408"/>
            <a:ext cx="617220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19532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1" y="2057399"/>
            <a:ext cx="3566160" cy="4023360"/>
          </a:xfrm>
        </p:spPr>
        <p:txBody>
          <a:bodyPr/>
          <a:lstStyle>
            <a:lvl1pPr>
              <a:defRPr sz="1239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239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10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0151493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51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9BA9-05B3-4483-A480-30F642A3BD3B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fld id="{F385ECBD-AFB1-47A1-82D8-C440B4F32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94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351" b="1"/>
            </a:lvl1pPr>
            <a:lvl2pPr marL="257156" indent="0">
              <a:buNone/>
              <a:defRPr sz="1125" b="1"/>
            </a:lvl2pPr>
            <a:lvl3pPr marL="514311" indent="0">
              <a:buNone/>
              <a:defRPr sz="1013" b="1"/>
            </a:lvl3pPr>
            <a:lvl4pPr marL="771467" indent="0">
              <a:buNone/>
              <a:defRPr sz="900" b="1"/>
            </a:lvl4pPr>
            <a:lvl5pPr marL="1028624" indent="0">
              <a:buNone/>
              <a:defRPr sz="900" b="1"/>
            </a:lvl5pPr>
            <a:lvl6pPr marL="1285779" indent="0">
              <a:buNone/>
              <a:defRPr sz="900" b="1"/>
            </a:lvl6pPr>
            <a:lvl7pPr marL="1542935" indent="0">
              <a:buNone/>
              <a:defRPr sz="900" b="1"/>
            </a:lvl7pPr>
            <a:lvl8pPr marL="1800090" indent="0">
              <a:buNone/>
              <a:defRPr sz="900" b="1"/>
            </a:lvl8pPr>
            <a:lvl9pPr marL="2057246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1" y="2721483"/>
            <a:ext cx="3566160" cy="3383280"/>
          </a:xfrm>
        </p:spPr>
        <p:txBody>
          <a:bodyPr/>
          <a:lstStyle>
            <a:lvl1pPr>
              <a:defRPr sz="1239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351" b="1"/>
            </a:lvl1pPr>
            <a:lvl2pPr marL="257156" indent="0">
              <a:buNone/>
              <a:defRPr sz="1125" b="1"/>
            </a:lvl2pPr>
            <a:lvl3pPr marL="514311" indent="0">
              <a:buNone/>
              <a:defRPr sz="1013" b="1"/>
            </a:lvl3pPr>
            <a:lvl4pPr marL="771467" indent="0">
              <a:buNone/>
              <a:defRPr sz="900" b="1"/>
            </a:lvl4pPr>
            <a:lvl5pPr marL="1028624" indent="0">
              <a:buNone/>
              <a:defRPr sz="900" b="1"/>
            </a:lvl5pPr>
            <a:lvl6pPr marL="1285779" indent="0">
              <a:buNone/>
              <a:defRPr sz="900" b="1"/>
            </a:lvl6pPr>
            <a:lvl7pPr marL="1542935" indent="0">
              <a:buNone/>
              <a:defRPr sz="900" b="1"/>
            </a:lvl7pPr>
            <a:lvl8pPr marL="1800090" indent="0">
              <a:buNone/>
              <a:defRPr sz="900" b="1"/>
            </a:lvl8pPr>
            <a:lvl9pPr marL="2057246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3"/>
            <a:ext cx="3566160" cy="3383280"/>
          </a:xfrm>
        </p:spPr>
        <p:txBody>
          <a:bodyPr/>
          <a:lstStyle>
            <a:lvl1pPr>
              <a:defRPr sz="1239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10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30403182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10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76770974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7/20/2020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21820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1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251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6" y="1097280"/>
            <a:ext cx="4149639" cy="4663440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1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1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56"/>
            </a:lvl1pPr>
            <a:lvl2pPr marL="257156" indent="0">
              <a:buNone/>
              <a:defRPr sz="675"/>
            </a:lvl2pPr>
            <a:lvl3pPr marL="514311" indent="0">
              <a:buNone/>
              <a:defRPr sz="563"/>
            </a:lvl3pPr>
            <a:lvl4pPr marL="771467" indent="0">
              <a:buNone/>
              <a:defRPr sz="507"/>
            </a:lvl4pPr>
            <a:lvl5pPr marL="1028624" indent="0">
              <a:buNone/>
              <a:defRPr sz="507"/>
            </a:lvl5pPr>
            <a:lvl6pPr marL="1285779" indent="0">
              <a:buNone/>
              <a:defRPr sz="507"/>
            </a:lvl6pPr>
            <a:lvl7pPr marL="1542935" indent="0">
              <a:buNone/>
              <a:defRPr sz="507"/>
            </a:lvl7pPr>
            <a:lvl8pPr marL="1800090" indent="0">
              <a:buNone/>
              <a:defRPr sz="507"/>
            </a:lvl8pPr>
            <a:lvl9pPr marL="2057246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10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2604220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1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251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11" y="1069855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1575"/>
            </a:lvl1pPr>
            <a:lvl2pPr marL="257156" indent="0">
              <a:buNone/>
              <a:defRPr sz="1575"/>
            </a:lvl2pPr>
            <a:lvl3pPr marL="514311" indent="0">
              <a:buNone/>
              <a:defRPr sz="1351"/>
            </a:lvl3pPr>
            <a:lvl4pPr marL="771467" indent="0">
              <a:buNone/>
              <a:defRPr sz="1125"/>
            </a:lvl4pPr>
            <a:lvl5pPr marL="1028624" indent="0">
              <a:buNone/>
              <a:defRPr sz="1125"/>
            </a:lvl5pPr>
            <a:lvl6pPr marL="1285779" indent="0">
              <a:buNone/>
              <a:defRPr sz="1125"/>
            </a:lvl6pPr>
            <a:lvl7pPr marL="1542935" indent="0">
              <a:buNone/>
              <a:defRPr sz="1125"/>
            </a:lvl7pPr>
            <a:lvl8pPr marL="1800090" indent="0">
              <a:buNone/>
              <a:defRPr sz="1125"/>
            </a:lvl8pPr>
            <a:lvl9pPr marL="2057246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1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56"/>
            </a:lvl1pPr>
            <a:lvl2pPr marL="257156" indent="0">
              <a:buNone/>
              <a:defRPr sz="675"/>
            </a:lvl2pPr>
            <a:lvl3pPr marL="514311" indent="0">
              <a:buNone/>
              <a:defRPr sz="563"/>
            </a:lvl3pPr>
            <a:lvl4pPr marL="771467" indent="0">
              <a:buNone/>
              <a:defRPr sz="507"/>
            </a:lvl4pPr>
            <a:lvl5pPr marL="1028624" indent="0">
              <a:buNone/>
              <a:defRPr sz="507"/>
            </a:lvl5pPr>
            <a:lvl6pPr marL="1285779" indent="0">
              <a:buNone/>
              <a:defRPr sz="507"/>
            </a:lvl6pPr>
            <a:lvl7pPr marL="1542935" indent="0">
              <a:buNone/>
              <a:defRPr sz="507"/>
            </a:lvl7pPr>
            <a:lvl8pPr marL="1800090" indent="0">
              <a:buNone/>
              <a:defRPr sz="507"/>
            </a:lvl8pPr>
            <a:lvl9pPr marL="2057246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10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98051655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10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289303064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7" y="762000"/>
            <a:ext cx="1743075" cy="54102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2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10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09158240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9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33237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879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87900" y="2125367"/>
            <a:ext cx="2808000" cy="357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900"/>
            </a:lvl1pPr>
            <a:lvl2pPr lvl="1">
              <a:spcBef>
                <a:spcPts val="0"/>
              </a:spcBef>
              <a:buSzPct val="100000"/>
              <a:defRPr sz="900"/>
            </a:lvl2pPr>
            <a:lvl3pPr lvl="2">
              <a:spcBef>
                <a:spcPts val="0"/>
              </a:spcBef>
              <a:buSzPct val="100000"/>
              <a:defRPr sz="900"/>
            </a:lvl3pPr>
            <a:lvl4pPr lvl="3">
              <a:spcBef>
                <a:spcPts val="0"/>
              </a:spcBef>
              <a:buSzPct val="100000"/>
              <a:defRPr sz="900"/>
            </a:lvl4pPr>
            <a:lvl5pPr lvl="4">
              <a:spcBef>
                <a:spcPts val="0"/>
              </a:spcBef>
              <a:buSzPct val="100000"/>
              <a:defRPr sz="900"/>
            </a:lvl5pPr>
            <a:lvl6pPr lvl="5">
              <a:spcBef>
                <a:spcPts val="0"/>
              </a:spcBef>
              <a:buSzPct val="100000"/>
              <a:defRPr sz="900"/>
            </a:lvl6pPr>
            <a:lvl7pPr lvl="6">
              <a:spcBef>
                <a:spcPts val="0"/>
              </a:spcBef>
              <a:buSzPct val="100000"/>
              <a:defRPr sz="900"/>
            </a:lvl7pPr>
            <a:lvl8pPr lvl="7">
              <a:spcBef>
                <a:spcPts val="0"/>
              </a:spcBef>
              <a:buSzPct val="100000"/>
              <a:defRPr sz="900"/>
            </a:lvl8pPr>
            <a:lvl9pPr lvl="8">
              <a:spcBef>
                <a:spcPts val="0"/>
              </a:spcBef>
              <a:buSzPct val="100000"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9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9190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87902" y="1986433"/>
            <a:ext cx="39999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051"/>
            </a:lvl1pPr>
            <a:lvl2pPr lvl="1">
              <a:spcBef>
                <a:spcPts val="0"/>
              </a:spcBef>
              <a:buSzPct val="100000"/>
              <a:defRPr sz="900"/>
            </a:lvl2pPr>
            <a:lvl3pPr lvl="2">
              <a:spcBef>
                <a:spcPts val="0"/>
              </a:spcBef>
              <a:buSzPct val="100000"/>
              <a:defRPr sz="900"/>
            </a:lvl3pPr>
            <a:lvl4pPr lvl="3">
              <a:spcBef>
                <a:spcPts val="0"/>
              </a:spcBef>
              <a:buSzPct val="100000"/>
              <a:defRPr sz="900"/>
            </a:lvl4pPr>
            <a:lvl5pPr lvl="4">
              <a:spcBef>
                <a:spcPts val="0"/>
              </a:spcBef>
              <a:buSzPct val="100000"/>
              <a:defRPr sz="900"/>
            </a:lvl5pPr>
            <a:lvl6pPr lvl="5">
              <a:spcBef>
                <a:spcPts val="0"/>
              </a:spcBef>
              <a:buSzPct val="100000"/>
              <a:defRPr sz="900"/>
            </a:lvl6pPr>
            <a:lvl7pPr lvl="6">
              <a:spcBef>
                <a:spcPts val="0"/>
              </a:spcBef>
              <a:buSzPct val="100000"/>
              <a:defRPr sz="900"/>
            </a:lvl7pPr>
            <a:lvl8pPr lvl="7">
              <a:spcBef>
                <a:spcPts val="0"/>
              </a:spcBef>
              <a:buSzPct val="100000"/>
              <a:defRPr sz="900"/>
            </a:lvl8pPr>
            <a:lvl9pPr lvl="8">
              <a:spcBef>
                <a:spcPts val="0"/>
              </a:spcBef>
              <a:buSzPct val="100000"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756202" y="1986433"/>
            <a:ext cx="39999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051"/>
            </a:lvl1pPr>
            <a:lvl2pPr lvl="1">
              <a:spcBef>
                <a:spcPts val="0"/>
              </a:spcBef>
              <a:buSzPct val="100000"/>
              <a:defRPr sz="900"/>
            </a:lvl2pPr>
            <a:lvl3pPr lvl="2">
              <a:spcBef>
                <a:spcPts val="0"/>
              </a:spcBef>
              <a:buSzPct val="100000"/>
              <a:defRPr sz="900"/>
            </a:lvl3pPr>
            <a:lvl4pPr lvl="3">
              <a:spcBef>
                <a:spcPts val="0"/>
              </a:spcBef>
              <a:buSzPct val="100000"/>
              <a:defRPr sz="900"/>
            </a:lvl4pPr>
            <a:lvl5pPr lvl="4">
              <a:spcBef>
                <a:spcPts val="0"/>
              </a:spcBef>
              <a:buSzPct val="100000"/>
              <a:defRPr sz="900"/>
            </a:lvl5pPr>
            <a:lvl6pPr lvl="5">
              <a:spcBef>
                <a:spcPts val="0"/>
              </a:spcBef>
              <a:buSzPct val="100000"/>
              <a:defRPr sz="900"/>
            </a:lvl6pPr>
            <a:lvl7pPr lvl="6">
              <a:spcBef>
                <a:spcPts val="0"/>
              </a:spcBef>
              <a:buSzPct val="100000"/>
              <a:defRPr sz="900"/>
            </a:lvl7pPr>
            <a:lvl8pPr lvl="7">
              <a:spcBef>
                <a:spcPts val="0"/>
              </a:spcBef>
              <a:buSzPct val="100000"/>
              <a:defRPr sz="900"/>
            </a:lvl8pPr>
            <a:lvl9pPr lvl="8">
              <a:spcBef>
                <a:spcPts val="0"/>
              </a:spcBef>
              <a:buSzPct val="100000"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9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378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21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4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9" y="4154526"/>
            <a:ext cx="6576823" cy="1363807"/>
          </a:xfrm>
        </p:spPr>
        <p:txBody>
          <a:bodyPr anchor="t">
            <a:normAutofit/>
          </a:bodyPr>
          <a:lstStyle>
            <a:lvl1pPr marL="0" indent="0" algn="ctr">
              <a:buNone/>
              <a:defRPr sz="1351">
                <a:solidFill>
                  <a:schemeClr val="accent1"/>
                </a:solidFill>
              </a:defRPr>
            </a:lvl1pPr>
            <a:lvl2pPr marL="257156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467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24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77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293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09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24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9BA9-05B3-4483-A480-30F642A3BD3B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fld id="{F385ECBD-AFB1-47A1-82D8-C440B4F32C0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2" y="4020408"/>
            <a:ext cx="617220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323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7" y="2404537"/>
            <a:ext cx="5826719" cy="1646303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7" y="4050838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Regional Science Consortium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482359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rgbClr val="3A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rgbClr val="5FA7AD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2487" y="740177"/>
            <a:ext cx="7475220" cy="1695196"/>
          </a:xfrm>
          <a:solidFill>
            <a:schemeClr val="bg1">
              <a:alpha val="23000"/>
            </a:schemeClr>
          </a:solidFill>
          <a:ln>
            <a:solidFill>
              <a:schemeClr val="bg1"/>
            </a:solidFill>
          </a:ln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4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7" y="2571205"/>
            <a:ext cx="617220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CD10BF5-4DC1-4E6B-ABDD-F2771BC8D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6" y="5135893"/>
            <a:ext cx="1490576" cy="14427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BB69A9-3853-43BA-93F9-A44FAAD96106}"/>
              </a:ext>
            </a:extLst>
          </p:cNvPr>
          <p:cNvSpPr txBox="1"/>
          <p:nvPr/>
        </p:nvSpPr>
        <p:spPr>
          <a:xfrm>
            <a:off x="1857746" y="5626415"/>
            <a:ext cx="3645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nstantia" panose="02030602050306030303" pitchFamily="18" charset="0"/>
              </a:rPr>
              <a:t>A Regional Science Consortium </a:t>
            </a:r>
          </a:p>
          <a:p>
            <a:r>
              <a:rPr lang="en-US" sz="1200" dirty="0">
                <a:latin typeface="Constantia" panose="02030602050306030303" pitchFamily="18" charset="0"/>
              </a:rPr>
              <a:t>Environmental Education Lesson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8C8CD0-61EF-4F8D-B931-DACA89759FFD}"/>
              </a:ext>
            </a:extLst>
          </p:cNvPr>
          <p:cNvCxnSpPr>
            <a:cxnSpLocks/>
          </p:cNvCxnSpPr>
          <p:nvPr/>
        </p:nvCxnSpPr>
        <p:spPr>
          <a:xfrm flipH="1">
            <a:off x="1857746" y="5434061"/>
            <a:ext cx="3" cy="8568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3AECA10-3B5B-49AA-8EA2-0D225BFB6B4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242114" y="2748417"/>
            <a:ext cx="2655969" cy="2387472"/>
          </a:xfrm>
          <a:ln>
            <a:solidFill>
              <a:schemeClr val="bg1"/>
            </a:solidFill>
          </a:ln>
        </p:spPr>
        <p:txBody>
          <a:bodyPr lIns="274320" tIns="182880" anchor="t">
            <a:normAutofit/>
          </a:bodyPr>
          <a:lstStyle>
            <a:lvl1pPr marL="0" indent="0">
              <a:buNone/>
              <a:defRPr sz="1575"/>
            </a:lvl1pPr>
            <a:lvl2pPr marL="257156" indent="0">
              <a:buNone/>
              <a:defRPr sz="1575"/>
            </a:lvl2pPr>
            <a:lvl3pPr marL="514311" indent="0">
              <a:buNone/>
              <a:defRPr sz="1351"/>
            </a:lvl3pPr>
            <a:lvl4pPr marL="771467" indent="0">
              <a:buNone/>
              <a:defRPr sz="1125"/>
            </a:lvl4pPr>
            <a:lvl5pPr marL="1028624" indent="0">
              <a:buNone/>
              <a:defRPr sz="1125"/>
            </a:lvl5pPr>
            <a:lvl6pPr marL="1285779" indent="0">
              <a:buNone/>
              <a:defRPr sz="1125"/>
            </a:lvl6pPr>
            <a:lvl7pPr marL="1542935" indent="0">
              <a:buNone/>
              <a:defRPr sz="1125"/>
            </a:lvl7pPr>
            <a:lvl8pPr marL="1800090" indent="0">
              <a:buNone/>
              <a:defRPr sz="1125"/>
            </a:lvl8pPr>
            <a:lvl9pPr marL="2057246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309969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51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D29-1ECB-41DF-951B-2A23F95AD026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Regional Science Consortium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10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1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540402300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21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4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9" y="4154526"/>
            <a:ext cx="6576823" cy="1363807"/>
          </a:xfrm>
        </p:spPr>
        <p:txBody>
          <a:bodyPr anchor="t">
            <a:normAutofit/>
          </a:bodyPr>
          <a:lstStyle>
            <a:lvl1pPr marL="0" indent="0" algn="ctr">
              <a:buNone/>
              <a:defRPr sz="1351">
                <a:solidFill>
                  <a:schemeClr val="accent1"/>
                </a:solidFill>
              </a:defRPr>
            </a:lvl1pPr>
            <a:lvl2pPr marL="257156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467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24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77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293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09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24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10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2" y="4020408"/>
            <a:ext cx="617220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109412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1" y="2057399"/>
            <a:ext cx="3566160" cy="4023360"/>
          </a:xfrm>
        </p:spPr>
        <p:txBody>
          <a:bodyPr/>
          <a:lstStyle>
            <a:lvl1pPr>
              <a:defRPr sz="1239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239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10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39372326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351" b="1"/>
            </a:lvl1pPr>
            <a:lvl2pPr marL="257156" indent="0">
              <a:buNone/>
              <a:defRPr sz="1125" b="1"/>
            </a:lvl2pPr>
            <a:lvl3pPr marL="514311" indent="0">
              <a:buNone/>
              <a:defRPr sz="1013" b="1"/>
            </a:lvl3pPr>
            <a:lvl4pPr marL="771467" indent="0">
              <a:buNone/>
              <a:defRPr sz="900" b="1"/>
            </a:lvl4pPr>
            <a:lvl5pPr marL="1028624" indent="0">
              <a:buNone/>
              <a:defRPr sz="900" b="1"/>
            </a:lvl5pPr>
            <a:lvl6pPr marL="1285779" indent="0">
              <a:buNone/>
              <a:defRPr sz="900" b="1"/>
            </a:lvl6pPr>
            <a:lvl7pPr marL="1542935" indent="0">
              <a:buNone/>
              <a:defRPr sz="900" b="1"/>
            </a:lvl7pPr>
            <a:lvl8pPr marL="1800090" indent="0">
              <a:buNone/>
              <a:defRPr sz="900" b="1"/>
            </a:lvl8pPr>
            <a:lvl9pPr marL="2057246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1" y="2721483"/>
            <a:ext cx="3566160" cy="3383280"/>
          </a:xfrm>
        </p:spPr>
        <p:txBody>
          <a:bodyPr/>
          <a:lstStyle>
            <a:lvl1pPr>
              <a:defRPr sz="1239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351" b="1"/>
            </a:lvl1pPr>
            <a:lvl2pPr marL="257156" indent="0">
              <a:buNone/>
              <a:defRPr sz="1125" b="1"/>
            </a:lvl2pPr>
            <a:lvl3pPr marL="514311" indent="0">
              <a:buNone/>
              <a:defRPr sz="1013" b="1"/>
            </a:lvl3pPr>
            <a:lvl4pPr marL="771467" indent="0">
              <a:buNone/>
              <a:defRPr sz="900" b="1"/>
            </a:lvl4pPr>
            <a:lvl5pPr marL="1028624" indent="0">
              <a:buNone/>
              <a:defRPr sz="900" b="1"/>
            </a:lvl5pPr>
            <a:lvl6pPr marL="1285779" indent="0">
              <a:buNone/>
              <a:defRPr sz="900" b="1"/>
            </a:lvl6pPr>
            <a:lvl7pPr marL="1542935" indent="0">
              <a:buNone/>
              <a:defRPr sz="900" b="1"/>
            </a:lvl7pPr>
            <a:lvl8pPr marL="1800090" indent="0">
              <a:buNone/>
              <a:defRPr sz="900" b="1"/>
            </a:lvl8pPr>
            <a:lvl9pPr marL="2057246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3"/>
            <a:ext cx="3566160" cy="3383280"/>
          </a:xfrm>
        </p:spPr>
        <p:txBody>
          <a:bodyPr/>
          <a:lstStyle>
            <a:lvl1pPr>
              <a:defRPr sz="1239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10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04761199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10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722496352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7/20/2020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63650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1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251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6" y="1097280"/>
            <a:ext cx="4149639" cy="4663440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1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1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56"/>
            </a:lvl1pPr>
            <a:lvl2pPr marL="257156" indent="0">
              <a:buNone/>
              <a:defRPr sz="675"/>
            </a:lvl2pPr>
            <a:lvl3pPr marL="514311" indent="0">
              <a:buNone/>
              <a:defRPr sz="563"/>
            </a:lvl3pPr>
            <a:lvl4pPr marL="771467" indent="0">
              <a:buNone/>
              <a:defRPr sz="507"/>
            </a:lvl4pPr>
            <a:lvl5pPr marL="1028624" indent="0">
              <a:buNone/>
              <a:defRPr sz="507"/>
            </a:lvl5pPr>
            <a:lvl6pPr marL="1285779" indent="0">
              <a:buNone/>
              <a:defRPr sz="507"/>
            </a:lvl6pPr>
            <a:lvl7pPr marL="1542935" indent="0">
              <a:buNone/>
              <a:defRPr sz="507"/>
            </a:lvl7pPr>
            <a:lvl8pPr marL="1800090" indent="0">
              <a:buNone/>
              <a:defRPr sz="507"/>
            </a:lvl8pPr>
            <a:lvl9pPr marL="2057246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10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86131789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1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251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11" y="1069855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1575"/>
            </a:lvl1pPr>
            <a:lvl2pPr marL="257156" indent="0">
              <a:buNone/>
              <a:defRPr sz="1575"/>
            </a:lvl2pPr>
            <a:lvl3pPr marL="514311" indent="0">
              <a:buNone/>
              <a:defRPr sz="1351"/>
            </a:lvl3pPr>
            <a:lvl4pPr marL="771467" indent="0">
              <a:buNone/>
              <a:defRPr sz="1125"/>
            </a:lvl4pPr>
            <a:lvl5pPr marL="1028624" indent="0">
              <a:buNone/>
              <a:defRPr sz="1125"/>
            </a:lvl5pPr>
            <a:lvl6pPr marL="1285779" indent="0">
              <a:buNone/>
              <a:defRPr sz="1125"/>
            </a:lvl6pPr>
            <a:lvl7pPr marL="1542935" indent="0">
              <a:buNone/>
              <a:defRPr sz="1125"/>
            </a:lvl7pPr>
            <a:lvl8pPr marL="1800090" indent="0">
              <a:buNone/>
              <a:defRPr sz="1125"/>
            </a:lvl8pPr>
            <a:lvl9pPr marL="2057246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1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56"/>
            </a:lvl1pPr>
            <a:lvl2pPr marL="257156" indent="0">
              <a:buNone/>
              <a:defRPr sz="675"/>
            </a:lvl2pPr>
            <a:lvl3pPr marL="514311" indent="0">
              <a:buNone/>
              <a:defRPr sz="563"/>
            </a:lvl3pPr>
            <a:lvl4pPr marL="771467" indent="0">
              <a:buNone/>
              <a:defRPr sz="507"/>
            </a:lvl4pPr>
            <a:lvl5pPr marL="1028624" indent="0">
              <a:buNone/>
              <a:defRPr sz="507"/>
            </a:lvl5pPr>
            <a:lvl6pPr marL="1285779" indent="0">
              <a:buNone/>
              <a:defRPr sz="507"/>
            </a:lvl6pPr>
            <a:lvl7pPr marL="1542935" indent="0">
              <a:buNone/>
              <a:defRPr sz="507"/>
            </a:lvl7pPr>
            <a:lvl8pPr marL="1800090" indent="0">
              <a:buNone/>
              <a:defRPr sz="507"/>
            </a:lvl8pPr>
            <a:lvl9pPr marL="2057246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10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7020583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1" y="2057399"/>
            <a:ext cx="3566160" cy="4023360"/>
          </a:xfrm>
        </p:spPr>
        <p:txBody>
          <a:bodyPr/>
          <a:lstStyle>
            <a:lvl1pPr>
              <a:defRPr sz="1239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239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9BA9-05B3-4483-A480-30F642A3BD3B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fld id="{F385ECBD-AFB1-47A1-82D8-C440B4F32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422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10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13957348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7" y="762000"/>
            <a:ext cx="1743075" cy="54102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2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10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851682441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9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700859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879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87900" y="2125367"/>
            <a:ext cx="2808000" cy="357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900"/>
            </a:lvl1pPr>
            <a:lvl2pPr lvl="1">
              <a:spcBef>
                <a:spcPts val="0"/>
              </a:spcBef>
              <a:buSzPct val="100000"/>
              <a:defRPr sz="900"/>
            </a:lvl2pPr>
            <a:lvl3pPr lvl="2">
              <a:spcBef>
                <a:spcPts val="0"/>
              </a:spcBef>
              <a:buSzPct val="100000"/>
              <a:defRPr sz="900"/>
            </a:lvl3pPr>
            <a:lvl4pPr lvl="3">
              <a:spcBef>
                <a:spcPts val="0"/>
              </a:spcBef>
              <a:buSzPct val="100000"/>
              <a:defRPr sz="900"/>
            </a:lvl4pPr>
            <a:lvl5pPr lvl="4">
              <a:spcBef>
                <a:spcPts val="0"/>
              </a:spcBef>
              <a:buSzPct val="100000"/>
              <a:defRPr sz="900"/>
            </a:lvl5pPr>
            <a:lvl6pPr lvl="5">
              <a:spcBef>
                <a:spcPts val="0"/>
              </a:spcBef>
              <a:buSzPct val="100000"/>
              <a:defRPr sz="900"/>
            </a:lvl6pPr>
            <a:lvl7pPr lvl="6">
              <a:spcBef>
                <a:spcPts val="0"/>
              </a:spcBef>
              <a:buSzPct val="100000"/>
              <a:defRPr sz="900"/>
            </a:lvl7pPr>
            <a:lvl8pPr lvl="7">
              <a:spcBef>
                <a:spcPts val="0"/>
              </a:spcBef>
              <a:buSzPct val="100000"/>
              <a:defRPr sz="900"/>
            </a:lvl8pPr>
            <a:lvl9pPr lvl="8">
              <a:spcBef>
                <a:spcPts val="0"/>
              </a:spcBef>
              <a:buSzPct val="100000"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9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108648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87902" y="1986433"/>
            <a:ext cx="39999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051"/>
            </a:lvl1pPr>
            <a:lvl2pPr lvl="1">
              <a:spcBef>
                <a:spcPts val="0"/>
              </a:spcBef>
              <a:buSzPct val="100000"/>
              <a:defRPr sz="900"/>
            </a:lvl2pPr>
            <a:lvl3pPr lvl="2">
              <a:spcBef>
                <a:spcPts val="0"/>
              </a:spcBef>
              <a:buSzPct val="100000"/>
              <a:defRPr sz="900"/>
            </a:lvl3pPr>
            <a:lvl4pPr lvl="3">
              <a:spcBef>
                <a:spcPts val="0"/>
              </a:spcBef>
              <a:buSzPct val="100000"/>
              <a:defRPr sz="900"/>
            </a:lvl4pPr>
            <a:lvl5pPr lvl="4">
              <a:spcBef>
                <a:spcPts val="0"/>
              </a:spcBef>
              <a:buSzPct val="100000"/>
              <a:defRPr sz="900"/>
            </a:lvl5pPr>
            <a:lvl6pPr lvl="5">
              <a:spcBef>
                <a:spcPts val="0"/>
              </a:spcBef>
              <a:buSzPct val="100000"/>
              <a:defRPr sz="900"/>
            </a:lvl6pPr>
            <a:lvl7pPr lvl="6">
              <a:spcBef>
                <a:spcPts val="0"/>
              </a:spcBef>
              <a:buSzPct val="100000"/>
              <a:defRPr sz="900"/>
            </a:lvl7pPr>
            <a:lvl8pPr lvl="7">
              <a:spcBef>
                <a:spcPts val="0"/>
              </a:spcBef>
              <a:buSzPct val="100000"/>
              <a:defRPr sz="900"/>
            </a:lvl8pPr>
            <a:lvl9pPr lvl="8">
              <a:spcBef>
                <a:spcPts val="0"/>
              </a:spcBef>
              <a:buSzPct val="100000"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756202" y="1986433"/>
            <a:ext cx="39999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051"/>
            </a:lvl1pPr>
            <a:lvl2pPr lvl="1">
              <a:spcBef>
                <a:spcPts val="0"/>
              </a:spcBef>
              <a:buSzPct val="100000"/>
              <a:defRPr sz="900"/>
            </a:lvl2pPr>
            <a:lvl3pPr lvl="2">
              <a:spcBef>
                <a:spcPts val="0"/>
              </a:spcBef>
              <a:buSzPct val="100000"/>
              <a:defRPr sz="900"/>
            </a:lvl3pPr>
            <a:lvl4pPr lvl="3">
              <a:spcBef>
                <a:spcPts val="0"/>
              </a:spcBef>
              <a:buSzPct val="100000"/>
              <a:defRPr sz="900"/>
            </a:lvl4pPr>
            <a:lvl5pPr lvl="4">
              <a:spcBef>
                <a:spcPts val="0"/>
              </a:spcBef>
              <a:buSzPct val="100000"/>
              <a:defRPr sz="900"/>
            </a:lvl5pPr>
            <a:lvl6pPr lvl="5">
              <a:spcBef>
                <a:spcPts val="0"/>
              </a:spcBef>
              <a:buSzPct val="100000"/>
              <a:defRPr sz="900"/>
            </a:lvl6pPr>
            <a:lvl7pPr lvl="6">
              <a:spcBef>
                <a:spcPts val="0"/>
              </a:spcBef>
              <a:buSzPct val="100000"/>
              <a:defRPr sz="900"/>
            </a:lvl7pPr>
            <a:lvl8pPr lvl="7">
              <a:spcBef>
                <a:spcPts val="0"/>
              </a:spcBef>
              <a:buSzPct val="100000"/>
              <a:defRPr sz="900"/>
            </a:lvl8pPr>
            <a:lvl9pPr lvl="8">
              <a:spcBef>
                <a:spcPts val="0"/>
              </a:spcBef>
              <a:buSzPct val="100000"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9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54804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351" b="1"/>
            </a:lvl1pPr>
            <a:lvl2pPr marL="257156" indent="0">
              <a:buNone/>
              <a:defRPr sz="1125" b="1"/>
            </a:lvl2pPr>
            <a:lvl3pPr marL="514311" indent="0">
              <a:buNone/>
              <a:defRPr sz="1013" b="1"/>
            </a:lvl3pPr>
            <a:lvl4pPr marL="771467" indent="0">
              <a:buNone/>
              <a:defRPr sz="900" b="1"/>
            </a:lvl4pPr>
            <a:lvl5pPr marL="1028624" indent="0">
              <a:buNone/>
              <a:defRPr sz="900" b="1"/>
            </a:lvl5pPr>
            <a:lvl6pPr marL="1285779" indent="0">
              <a:buNone/>
              <a:defRPr sz="900" b="1"/>
            </a:lvl6pPr>
            <a:lvl7pPr marL="1542935" indent="0">
              <a:buNone/>
              <a:defRPr sz="900" b="1"/>
            </a:lvl7pPr>
            <a:lvl8pPr marL="1800090" indent="0">
              <a:buNone/>
              <a:defRPr sz="900" b="1"/>
            </a:lvl8pPr>
            <a:lvl9pPr marL="2057246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1" y="2721483"/>
            <a:ext cx="3566160" cy="3383280"/>
          </a:xfrm>
        </p:spPr>
        <p:txBody>
          <a:bodyPr/>
          <a:lstStyle>
            <a:lvl1pPr>
              <a:defRPr sz="1239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351" b="1"/>
            </a:lvl1pPr>
            <a:lvl2pPr marL="257156" indent="0">
              <a:buNone/>
              <a:defRPr sz="1125" b="1"/>
            </a:lvl2pPr>
            <a:lvl3pPr marL="514311" indent="0">
              <a:buNone/>
              <a:defRPr sz="1013" b="1"/>
            </a:lvl3pPr>
            <a:lvl4pPr marL="771467" indent="0">
              <a:buNone/>
              <a:defRPr sz="900" b="1"/>
            </a:lvl4pPr>
            <a:lvl5pPr marL="1028624" indent="0">
              <a:buNone/>
              <a:defRPr sz="900" b="1"/>
            </a:lvl5pPr>
            <a:lvl6pPr marL="1285779" indent="0">
              <a:buNone/>
              <a:defRPr sz="900" b="1"/>
            </a:lvl6pPr>
            <a:lvl7pPr marL="1542935" indent="0">
              <a:buNone/>
              <a:defRPr sz="900" b="1"/>
            </a:lvl7pPr>
            <a:lvl8pPr marL="1800090" indent="0">
              <a:buNone/>
              <a:defRPr sz="900" b="1"/>
            </a:lvl8pPr>
            <a:lvl9pPr marL="2057246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3"/>
            <a:ext cx="3566160" cy="3383280"/>
          </a:xfrm>
        </p:spPr>
        <p:txBody>
          <a:bodyPr/>
          <a:lstStyle>
            <a:lvl1pPr>
              <a:defRPr sz="1239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9BA9-05B3-4483-A480-30F642A3BD3B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fld id="{F385ECBD-AFB1-47A1-82D8-C440B4F32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94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9BA9-05B3-4483-A480-30F642A3BD3B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fld id="{F385ECBD-AFB1-47A1-82D8-C440B4F32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19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9BA9-05B3-4483-A480-30F642A3BD3B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fld id="{F385ECBD-AFB1-47A1-82D8-C440B4F32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41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1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251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6" y="1097280"/>
            <a:ext cx="4149639" cy="4663440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1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1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56"/>
            </a:lvl1pPr>
            <a:lvl2pPr marL="257156" indent="0">
              <a:buNone/>
              <a:defRPr sz="675"/>
            </a:lvl2pPr>
            <a:lvl3pPr marL="514311" indent="0">
              <a:buNone/>
              <a:defRPr sz="563"/>
            </a:lvl3pPr>
            <a:lvl4pPr marL="771467" indent="0">
              <a:buNone/>
              <a:defRPr sz="507"/>
            </a:lvl4pPr>
            <a:lvl5pPr marL="1028624" indent="0">
              <a:buNone/>
              <a:defRPr sz="507"/>
            </a:lvl5pPr>
            <a:lvl6pPr marL="1285779" indent="0">
              <a:buNone/>
              <a:defRPr sz="507"/>
            </a:lvl6pPr>
            <a:lvl7pPr marL="1542935" indent="0">
              <a:buNone/>
              <a:defRPr sz="507"/>
            </a:lvl7pPr>
            <a:lvl8pPr marL="1800090" indent="0">
              <a:buNone/>
              <a:defRPr sz="507"/>
            </a:lvl8pPr>
            <a:lvl9pPr marL="2057246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9BA9-05B3-4483-A480-30F642A3BD3B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fld id="{F385ECBD-AFB1-47A1-82D8-C440B4F32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10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1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251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11" y="1069855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1575"/>
            </a:lvl1pPr>
            <a:lvl2pPr marL="257156" indent="0">
              <a:buNone/>
              <a:defRPr sz="1575"/>
            </a:lvl2pPr>
            <a:lvl3pPr marL="514311" indent="0">
              <a:buNone/>
              <a:defRPr sz="1351"/>
            </a:lvl3pPr>
            <a:lvl4pPr marL="771467" indent="0">
              <a:buNone/>
              <a:defRPr sz="1125"/>
            </a:lvl4pPr>
            <a:lvl5pPr marL="1028624" indent="0">
              <a:buNone/>
              <a:defRPr sz="1125"/>
            </a:lvl5pPr>
            <a:lvl6pPr marL="1285779" indent="0">
              <a:buNone/>
              <a:defRPr sz="1125"/>
            </a:lvl6pPr>
            <a:lvl7pPr marL="1542935" indent="0">
              <a:buNone/>
              <a:defRPr sz="1125"/>
            </a:lvl7pPr>
            <a:lvl8pPr marL="1800090" indent="0">
              <a:buNone/>
              <a:defRPr sz="1125"/>
            </a:lvl8pPr>
            <a:lvl9pPr marL="2057246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1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56"/>
            </a:lvl1pPr>
            <a:lvl2pPr marL="257156" indent="0">
              <a:buNone/>
              <a:defRPr sz="675"/>
            </a:lvl2pPr>
            <a:lvl3pPr marL="514311" indent="0">
              <a:buNone/>
              <a:defRPr sz="563"/>
            </a:lvl3pPr>
            <a:lvl4pPr marL="771467" indent="0">
              <a:buNone/>
              <a:defRPr sz="507"/>
            </a:lvl4pPr>
            <a:lvl5pPr marL="1028624" indent="0">
              <a:buNone/>
              <a:defRPr sz="507"/>
            </a:lvl5pPr>
            <a:lvl6pPr marL="1285779" indent="0">
              <a:buNone/>
              <a:defRPr sz="507"/>
            </a:lvl6pPr>
            <a:lvl7pPr marL="1542935" indent="0">
              <a:buNone/>
              <a:defRPr sz="507"/>
            </a:lvl7pPr>
            <a:lvl8pPr marL="1800090" indent="0">
              <a:buNone/>
              <a:defRPr sz="507"/>
            </a:lvl8pPr>
            <a:lvl9pPr marL="2057246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9BA9-05B3-4483-A480-30F642A3BD3B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3" y="6223835"/>
            <a:ext cx="1279663" cy="365125"/>
          </a:xfrm>
          <a:prstGeom prst="rect">
            <a:avLst/>
          </a:prstGeom>
        </p:spPr>
        <p:txBody>
          <a:bodyPr/>
          <a:lstStyle/>
          <a:p>
            <a:fld id="{F385ECBD-AFB1-47A1-82D8-C440B4F32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07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A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69817"/>
            <a:ext cx="8778240" cy="6492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1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5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9" y="6223835"/>
            <a:ext cx="1746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1">
                <a:solidFill>
                  <a:schemeClr val="accent1"/>
                </a:solidFill>
              </a:defRPr>
            </a:lvl1pPr>
          </a:lstStyle>
          <a:p>
            <a:fld id="{A6A19BA9-05B3-4483-A480-30F642A3BD3B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3" y="6223835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1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A3F2EC7D-EAFE-4C00-8C08-B3C5F1CFC47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4056"/>
            <a:ext cx="893595" cy="86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707" r:id="rId15"/>
  </p:sldLayoutIdLst>
  <p:txStyles>
    <p:titleStyle>
      <a:lvl1pPr algn="l" defTabSz="514311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9" indent="-102863" algn="l" defTabSz="514311" rtl="0" eaLnBrk="1" latinLnBrk="0" hangingPunct="1">
        <a:lnSpc>
          <a:spcPct val="90000"/>
        </a:lnSpc>
        <a:spcBef>
          <a:spcPts val="751"/>
        </a:spcBef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56" indent="-102863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411450" indent="-102863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65743" indent="-102863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690039" indent="-102863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5pPr>
      <a:lvl6pPr marL="824938" indent="-128579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1" kern="1200">
          <a:solidFill>
            <a:schemeClr val="accent1"/>
          </a:solidFill>
          <a:latin typeface="+mn-lt"/>
          <a:ea typeface="+mn-ea"/>
          <a:cs typeface="+mn-cs"/>
        </a:defRPr>
      </a:lvl6pPr>
      <a:lvl7pPr marL="974928" indent="-128579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1" kern="1200">
          <a:solidFill>
            <a:schemeClr val="accent1"/>
          </a:solidFill>
          <a:latin typeface="+mn-lt"/>
          <a:ea typeface="+mn-ea"/>
          <a:cs typeface="+mn-cs"/>
        </a:defRPr>
      </a:lvl7pPr>
      <a:lvl8pPr marL="1124916" indent="-128579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1" kern="1200">
          <a:solidFill>
            <a:schemeClr val="accent1"/>
          </a:solidFill>
          <a:latin typeface="+mn-lt"/>
          <a:ea typeface="+mn-ea"/>
          <a:cs typeface="+mn-cs"/>
        </a:defRPr>
      </a:lvl8pPr>
      <a:lvl9pPr marL="1274905" indent="-128579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56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11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67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24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779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35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090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46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A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69817"/>
            <a:ext cx="8778240" cy="6492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1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5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9" y="6223835"/>
            <a:ext cx="1746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1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3" y="6223835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1">
                <a:solidFill>
                  <a:schemeClr val="accent1"/>
                </a:solidFill>
              </a:defRPr>
            </a:lvl1pPr>
          </a:lstStyle>
          <a:p>
            <a:r>
              <a:rPr lang="en-US"/>
              <a:t>Regional Science Consortium</a:t>
            </a:r>
            <a:endParaRPr lang="en-US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30C007FC-9246-4CA7-A7DE-41C829B080F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4056"/>
            <a:ext cx="893595" cy="86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98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hf sldNum="0" hdr="0" ftr="0" dt="0"/>
  <p:txStyles>
    <p:titleStyle>
      <a:lvl1pPr algn="l" defTabSz="514311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9" indent="-102863" algn="l" defTabSz="514311" rtl="0" eaLnBrk="1" latinLnBrk="0" hangingPunct="1">
        <a:lnSpc>
          <a:spcPct val="90000"/>
        </a:lnSpc>
        <a:spcBef>
          <a:spcPts val="751"/>
        </a:spcBef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56" indent="-102863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411450" indent="-102863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65743" indent="-102863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690039" indent="-102863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5pPr>
      <a:lvl6pPr marL="824938" indent="-128579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1" kern="1200">
          <a:solidFill>
            <a:schemeClr val="accent1"/>
          </a:solidFill>
          <a:latin typeface="+mn-lt"/>
          <a:ea typeface="+mn-ea"/>
          <a:cs typeface="+mn-cs"/>
        </a:defRPr>
      </a:lvl6pPr>
      <a:lvl7pPr marL="974928" indent="-128579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1" kern="1200">
          <a:solidFill>
            <a:schemeClr val="accent1"/>
          </a:solidFill>
          <a:latin typeface="+mn-lt"/>
          <a:ea typeface="+mn-ea"/>
          <a:cs typeface="+mn-cs"/>
        </a:defRPr>
      </a:lvl7pPr>
      <a:lvl8pPr marL="1124916" indent="-128579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1" kern="1200">
          <a:solidFill>
            <a:schemeClr val="accent1"/>
          </a:solidFill>
          <a:latin typeface="+mn-lt"/>
          <a:ea typeface="+mn-ea"/>
          <a:cs typeface="+mn-cs"/>
        </a:defRPr>
      </a:lvl8pPr>
      <a:lvl9pPr marL="1274905" indent="-128579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56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11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67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24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779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35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090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46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A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69817"/>
            <a:ext cx="8778240" cy="6492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1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5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9" y="6223835"/>
            <a:ext cx="1746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1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3" y="6223835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1">
                <a:solidFill>
                  <a:schemeClr val="accent1"/>
                </a:solidFill>
              </a:defRPr>
            </a:lvl1pPr>
          </a:lstStyle>
          <a:p>
            <a:r>
              <a:rPr lang="en-US"/>
              <a:t>Regional Science Consortium</a:t>
            </a:r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103200D8-2C6A-44BC-B208-954C7A9489A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4056"/>
            <a:ext cx="893595" cy="86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0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hf sldNum="0" hdr="0" ftr="0" dt="0"/>
  <p:txStyles>
    <p:titleStyle>
      <a:lvl1pPr algn="l" defTabSz="514311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9" indent="-102863" algn="l" defTabSz="514311" rtl="0" eaLnBrk="1" latinLnBrk="0" hangingPunct="1">
        <a:lnSpc>
          <a:spcPct val="90000"/>
        </a:lnSpc>
        <a:spcBef>
          <a:spcPts val="751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56" indent="-102863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11450" indent="-102863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65743" indent="-102863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90039" indent="-102863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824938" indent="-128579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1" kern="1200">
          <a:solidFill>
            <a:schemeClr val="accent1"/>
          </a:solidFill>
          <a:latin typeface="+mn-lt"/>
          <a:ea typeface="+mn-ea"/>
          <a:cs typeface="+mn-cs"/>
        </a:defRPr>
      </a:lvl6pPr>
      <a:lvl7pPr marL="974928" indent="-128579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1" kern="1200">
          <a:solidFill>
            <a:schemeClr val="accent1"/>
          </a:solidFill>
          <a:latin typeface="+mn-lt"/>
          <a:ea typeface="+mn-ea"/>
          <a:cs typeface="+mn-cs"/>
        </a:defRPr>
      </a:lvl7pPr>
      <a:lvl8pPr marL="1124916" indent="-128579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1" kern="1200">
          <a:solidFill>
            <a:schemeClr val="accent1"/>
          </a:solidFill>
          <a:latin typeface="+mn-lt"/>
          <a:ea typeface="+mn-ea"/>
          <a:cs typeface="+mn-cs"/>
        </a:defRPr>
      </a:lvl8pPr>
      <a:lvl9pPr marL="1274905" indent="-128579" algn="l" defTabSz="514311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SzPct val="80000"/>
        <a:buFont typeface="Corbel" pitchFamily="34" charset="0"/>
        <a:buChar char="•"/>
        <a:defRPr sz="105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56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11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67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24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779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35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090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46" algn="l" defTabSz="51431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gscitv.com/" TargetMode="External"/><Relationship Id="rId2" Type="http://schemas.openxmlformats.org/officeDocument/2006/relationships/hyperlink" Target="http://www.regsciconsort.com/" TargetMode="Externa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media7.m4a"/><Relationship Id="rId7" Type="http://schemas.openxmlformats.org/officeDocument/2006/relationships/image" Target="../media/image15.jp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14.jpg"/><Relationship Id="rId11" Type="http://schemas.openxmlformats.org/officeDocument/2006/relationships/image" Target="../media/image5.pn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audio" Target="../media/media8.m4a"/><Relationship Id="rId7" Type="http://schemas.openxmlformats.org/officeDocument/2006/relationships/image" Target="../media/image21.pn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32F8D-FC79-4AFB-98DF-DCA98703DC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MICROPLASTICS</a:t>
            </a:r>
          </a:p>
        </p:txBody>
      </p:sp>
      <p:pic>
        <p:nvPicPr>
          <p:cNvPr id="1026" name="Picture 2" descr="Image result for microplastics">
            <a:extLst>
              <a:ext uri="{FF2B5EF4-FFF2-40B4-BE49-F238E27FC236}">
                <a16:creationId xmlns:a16="http://schemas.microsoft.com/office/drawing/2014/main" id="{131B74CD-70A3-4847-9B9B-47A41A1BC719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9" r="1436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67343B3-D18B-4EEB-86F6-4ED47FDBF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8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1"/>
    </mc:Choice>
    <mc:Fallback xmlns="">
      <p:transition spd="slow" advTm="12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519A4-EB52-4946-ABC7-176F896B8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MICROPLASTICS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68E12-52E4-4A17-87AD-00CD4A7F9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Personal Care Products (PCPs)</a:t>
            </a:r>
          </a:p>
          <a:p>
            <a:pPr lvl="1"/>
            <a:r>
              <a:rPr lang="en-US" sz="1890" dirty="0"/>
              <a:t>Shampoos</a:t>
            </a:r>
          </a:p>
          <a:p>
            <a:pPr lvl="1"/>
            <a:r>
              <a:rPr lang="en-US" sz="1890" dirty="0"/>
              <a:t>Body washes</a:t>
            </a:r>
          </a:p>
          <a:p>
            <a:pPr lvl="1"/>
            <a:r>
              <a:rPr lang="en-US" sz="1890" dirty="0"/>
              <a:t>Toothpastes</a:t>
            </a:r>
            <a:endParaRPr lang="en-US" sz="1590" dirty="0"/>
          </a:p>
          <a:p>
            <a:r>
              <a:rPr lang="en-US" sz="2000" dirty="0"/>
              <a:t>Primary microplastics</a:t>
            </a:r>
          </a:p>
          <a:p>
            <a:pPr lvl="1"/>
            <a:r>
              <a:rPr lang="en-US" sz="1890" dirty="0"/>
              <a:t>Toothpastes and body wash go directly from the drain into the environment</a:t>
            </a:r>
          </a:p>
          <a:p>
            <a:pPr lvl="1"/>
            <a:r>
              <a:rPr lang="en-US" sz="1890" dirty="0"/>
              <a:t>Microplastics are too small to be filtered out of water at wastewater treatment plant</a:t>
            </a:r>
          </a:p>
          <a:p>
            <a:r>
              <a:rPr lang="en-US" sz="2000" dirty="0"/>
              <a:t>Secondary microplastics</a:t>
            </a:r>
          </a:p>
          <a:p>
            <a:pPr lvl="1"/>
            <a:r>
              <a:rPr lang="en-US" sz="1890" dirty="0"/>
              <a:t>Plastic bottles or containers</a:t>
            </a:r>
          </a:p>
          <a:p>
            <a:pPr lvl="1"/>
            <a:r>
              <a:rPr lang="en-US" sz="1890" dirty="0"/>
              <a:t>Released into the environment from improper waste disposal</a:t>
            </a:r>
          </a:p>
        </p:txBody>
      </p:sp>
      <p:sp>
        <p:nvSpPr>
          <p:cNvPr id="4" name="Arrow: Striped Right 3">
            <a:extLst>
              <a:ext uri="{FF2B5EF4-FFF2-40B4-BE49-F238E27FC236}">
                <a16:creationId xmlns:a16="http://schemas.microsoft.com/office/drawing/2014/main" id="{AFF31EF7-E1E9-4913-9B37-7EDD824A76FD}"/>
              </a:ext>
            </a:extLst>
          </p:cNvPr>
          <p:cNvSpPr/>
          <p:nvPr/>
        </p:nvSpPr>
        <p:spPr>
          <a:xfrm>
            <a:off x="2672948" y="2624301"/>
            <a:ext cx="2295867" cy="32593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8B58DE-4754-4115-A259-14AA0A21AF30}"/>
              </a:ext>
            </a:extLst>
          </p:cNvPr>
          <p:cNvSpPr/>
          <p:nvPr/>
        </p:nvSpPr>
        <p:spPr>
          <a:xfrm>
            <a:off x="5135691" y="2056537"/>
            <a:ext cx="3571337" cy="131574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74320" lvl="1" indent="0">
              <a:buNone/>
            </a:pPr>
            <a:r>
              <a:rPr lang="en-US" sz="1590" dirty="0"/>
              <a:t>Microbeads were banned from US products in 2016, but many products still contain polyethylene, polypropylene,  polystyrene, PMMA, PET, PTFE, and nylon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DD85D30-5F3B-4791-8B96-252287B6E7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1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89"/>
    </mc:Choice>
    <mc:Fallback xmlns="">
      <p:transition spd="slow" advTm="68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0FE7A3-F783-4975-99C2-48BE1A412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5" y="609425"/>
            <a:ext cx="7472093" cy="56391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F9C539E-5D7B-4EEA-8211-81C049F48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0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87"/>
    </mc:Choice>
    <mc:Fallback xmlns="">
      <p:transition spd="slow" advTm="27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DC28E-89FF-46BF-88EB-D3ECAB32F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BE DONE?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6F92B-6A38-485E-BF67-BD175E49E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Don’t purchase items with the following chemicals in the ingredients:</a:t>
            </a:r>
          </a:p>
          <a:p>
            <a:pPr lvl="1"/>
            <a:r>
              <a:rPr lang="en-US" sz="1890" dirty="0"/>
              <a:t>Polyethylene, polypropylene, polystyrene, PMMA, PET, PTFE, and nylon</a:t>
            </a:r>
          </a:p>
          <a:p>
            <a:r>
              <a:rPr lang="en-US" sz="2000" dirty="0"/>
              <a:t>Use less plastics!</a:t>
            </a:r>
          </a:p>
          <a:p>
            <a:pPr lvl="1"/>
            <a:r>
              <a:rPr lang="en-US" sz="1890" dirty="0"/>
              <a:t>Find alternatives to plastic bags, bottles, and containers</a:t>
            </a:r>
          </a:p>
          <a:p>
            <a:pPr lvl="1"/>
            <a:r>
              <a:rPr lang="en-US" sz="1890" dirty="0"/>
              <a:t>Avoid heavily packaged food at the grocery store</a:t>
            </a:r>
          </a:p>
          <a:p>
            <a:r>
              <a:rPr lang="en-US" sz="2000" dirty="0"/>
              <a:t>Dispose of your plastics PROPERLY</a:t>
            </a:r>
          </a:p>
          <a:p>
            <a:pPr lvl="1"/>
            <a:r>
              <a:rPr lang="en-US" sz="1890" dirty="0"/>
              <a:t>Do not litter</a:t>
            </a:r>
          </a:p>
          <a:p>
            <a:pPr lvl="1"/>
            <a:r>
              <a:rPr lang="en-US" sz="1890" dirty="0"/>
              <a:t>Do not dump</a:t>
            </a:r>
          </a:p>
          <a:p>
            <a:pPr lvl="1"/>
            <a:r>
              <a:rPr lang="en-US" sz="1890" dirty="0"/>
              <a:t>Recycle</a:t>
            </a:r>
          </a:p>
          <a:p>
            <a:pPr lvl="1"/>
            <a:r>
              <a:rPr lang="en-US" sz="1890" dirty="0"/>
              <a:t>Reuse</a:t>
            </a:r>
          </a:p>
          <a:p>
            <a:pPr lvl="1"/>
            <a:r>
              <a:rPr lang="en-US" sz="1890" dirty="0"/>
              <a:t>Be sure they make it to a secure and sturdy garbage bag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59BEB5-2A3C-42E4-9672-0DA043D16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57" y="4294890"/>
            <a:ext cx="1185515" cy="1185515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EB00AE-FF47-46A0-97F6-4C9243719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70" y="393142"/>
            <a:ext cx="2219011" cy="1479340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97C8C0-3566-4EC9-85A4-EF92AEB607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906" y="4197887"/>
            <a:ext cx="1356361" cy="1491996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0B6923-30F3-49B7-9508-B18EDEFB61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604" y="3221863"/>
            <a:ext cx="1472498" cy="982450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7775180-EED8-4CDA-AC89-2C1023B61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87"/>
    </mc:Choice>
    <mc:Fallback xmlns="">
      <p:transition spd="slow" advTm="56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9D62E0C-D47B-4598-8D90-D3D6B7532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548" y="3429000"/>
            <a:ext cx="4585252" cy="1668520"/>
          </a:xfrm>
        </p:spPr>
        <p:txBody>
          <a:bodyPr>
            <a:noAutofit/>
          </a:bodyPr>
          <a:lstStyle/>
          <a:p>
            <a:r>
              <a:rPr lang="en-US" dirty="0"/>
              <a:t>BROUGHT TO YOU BY…</a:t>
            </a:r>
          </a:p>
          <a:p>
            <a:r>
              <a:rPr lang="en-US" dirty="0"/>
              <a:t>THE REGIONAL SCIENCE</a:t>
            </a:r>
          </a:p>
          <a:p>
            <a:r>
              <a:rPr lang="en-US" dirty="0"/>
              <a:t>CONSORTIUM</a:t>
            </a:r>
          </a:p>
        </p:txBody>
      </p:sp>
      <p:pic>
        <p:nvPicPr>
          <p:cNvPr id="4" name="Audio 7">
            <a:hlinkClick r:id="" action="ppaction://media"/>
            <a:extLst>
              <a:ext uri="{FF2B5EF4-FFF2-40B4-BE49-F238E27FC236}">
                <a16:creationId xmlns:a16="http://schemas.microsoft.com/office/drawing/2014/main" id="{1B913998-7A51-4B90-95C4-634C08350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6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9D62E0C-D47B-4598-8D90-D3D6B7532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352800"/>
            <a:ext cx="4495800" cy="1668520"/>
          </a:xfrm>
        </p:spPr>
        <p:txBody>
          <a:bodyPr>
            <a:normAutofit/>
          </a:bodyPr>
          <a:lstStyle/>
          <a:p>
            <a:r>
              <a:rPr lang="en-US" dirty="0"/>
              <a:t>LEARN MORE AT…</a:t>
            </a:r>
          </a:p>
          <a:p>
            <a:r>
              <a:rPr lang="en-US" dirty="0">
                <a:hlinkClick r:id="rId2"/>
              </a:rPr>
              <a:t>www.RegSciConsort.com</a:t>
            </a:r>
            <a:endParaRPr lang="en-US" dirty="0"/>
          </a:p>
          <a:p>
            <a:r>
              <a:rPr lang="en-US" dirty="0">
                <a:hlinkClick r:id="rId3"/>
              </a:rPr>
              <a:t>www.RegSciTV.com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839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A85BBF-95B2-42C9-AD32-046E79C386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8" y="270687"/>
            <a:ext cx="8580874" cy="630264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636DF4-922F-4703-ADBB-D64B434D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1" y="609600"/>
            <a:ext cx="5802338" cy="135636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dirty="0"/>
              <a:t>WHAT ARE MICROPLASTICS?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8E2B1-9E1F-4432-96F0-1DAF3A630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4" y="2057400"/>
            <a:ext cx="5802337" cy="4038600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/>
              <a:t>Tiny plastic particles</a:t>
            </a:r>
          </a:p>
          <a:p>
            <a:r>
              <a:rPr lang="en-US" sz="2000" dirty="0"/>
              <a:t>1 mm - 5 mm wide</a:t>
            </a:r>
          </a:p>
          <a:p>
            <a:r>
              <a:rPr lang="en-US" sz="2000" dirty="0"/>
              <a:t>Too small to be filtered in water treatment facility</a:t>
            </a:r>
          </a:p>
          <a:p>
            <a:r>
              <a:rPr lang="en-US" sz="2000" dirty="0"/>
              <a:t>Two types of microplastics:</a:t>
            </a:r>
            <a:endParaRPr lang="en-US" sz="1800" dirty="0"/>
          </a:p>
          <a:p>
            <a:pPr lvl="1"/>
            <a:r>
              <a:rPr lang="en-US" sz="1890" dirty="0"/>
              <a:t>Primary: enter waterway as small pieces</a:t>
            </a:r>
          </a:p>
          <a:p>
            <a:pPr lvl="1"/>
            <a:r>
              <a:rPr lang="en-US" sz="1890" dirty="0"/>
              <a:t>Secondary: enter waterways in larger pieces but break down into smaller ones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7932A1-4AFE-4FBF-9D21-75AD8BBA37A4}"/>
              </a:ext>
            </a:extLst>
          </p:cNvPr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158" y="4501577"/>
            <a:ext cx="2691394" cy="183308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962C76D-1462-42C8-A339-2C13C8104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3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17"/>
    </mc:Choice>
    <mc:Fallback xmlns="">
      <p:transition spd="slow" advTm="42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B04CF-7992-41FB-B01A-3310CEB72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RISK TO AQUATIC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0A491-DFCA-4403-960A-605A726B6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700" y="2057400"/>
            <a:ext cx="4100638" cy="403860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Microplastics accumulate in water and reside there for a long time</a:t>
            </a:r>
          </a:p>
          <a:p>
            <a:pPr lvl="1"/>
            <a:r>
              <a:rPr lang="en-US" sz="1890" dirty="0"/>
              <a:t>Account for 10% of litter on beaches</a:t>
            </a:r>
          </a:p>
          <a:p>
            <a:r>
              <a:rPr lang="en-US" sz="2000" dirty="0"/>
              <a:t>Fish mistake them for plankton, eating them mistakenly</a:t>
            </a:r>
          </a:p>
          <a:p>
            <a:pPr lvl="1"/>
            <a:r>
              <a:rPr lang="en-US" sz="1890" dirty="0"/>
              <a:t>Cannot digest microplastics</a:t>
            </a:r>
          </a:p>
          <a:p>
            <a:pPr lvl="1"/>
            <a:r>
              <a:rPr lang="en-US" sz="1890" dirty="0"/>
              <a:t>Microplastics remain in stomach</a:t>
            </a:r>
          </a:p>
          <a:p>
            <a:pPr lvl="1"/>
            <a:r>
              <a:rPr lang="en-US" sz="1890" dirty="0"/>
              <a:t>Leads to malnourishment and eventually death</a:t>
            </a:r>
          </a:p>
          <a:p>
            <a:r>
              <a:rPr lang="en-US" sz="2000" dirty="0"/>
              <a:t>Microplastics ingested by many other aquatic organisms</a:t>
            </a:r>
          </a:p>
          <a:p>
            <a:pPr lvl="1"/>
            <a:r>
              <a:rPr lang="en-US" sz="1890" dirty="0"/>
              <a:t>Waterfowl, crustaceans, reptiles,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92F481-ABB2-43AC-A695-D6AC9E9CE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760" y="2768708"/>
            <a:ext cx="4249237" cy="28711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5A8F4A-36CF-42AE-84B1-C52502976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31" y="1397525"/>
            <a:ext cx="2441275" cy="1371183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8584DAD-767D-4CA0-8AAF-CF01995D8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2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51"/>
    </mc:Choice>
    <mc:Fallback xmlns="">
      <p:transition spd="slow" advTm="69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3764EF93-4F57-4EE1-B015-F8B8BF13A0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" y="1965960"/>
            <a:ext cx="8400561" cy="3719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BF6510-58C8-4E19-AD80-3D4483335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RISK TO AQUATIC ECOSYSTEMS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2A58607-9566-40C1-83EA-6339D3BFE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672" y="2291177"/>
            <a:ext cx="7404653" cy="2600864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/>
              <a:t>Some microplastics are buoyant</a:t>
            </a:r>
          </a:p>
          <a:p>
            <a:pPr lvl="1"/>
            <a:r>
              <a:rPr lang="en-US" sz="1890" dirty="0"/>
              <a:t>Mimic insects on water surface</a:t>
            </a:r>
          </a:p>
          <a:p>
            <a:r>
              <a:rPr lang="en-US" sz="2000" dirty="0"/>
              <a:t>Some microplastics sink</a:t>
            </a:r>
          </a:p>
          <a:p>
            <a:pPr lvl="1"/>
            <a:r>
              <a:rPr lang="en-US" sz="1890" dirty="0"/>
              <a:t>Impacts to bottom feeding species</a:t>
            </a:r>
          </a:p>
          <a:p>
            <a:r>
              <a:rPr lang="en-US" sz="2000" dirty="0"/>
              <a:t>Plastic debris can transport different organisms outside their natural habitats</a:t>
            </a:r>
          </a:p>
          <a:p>
            <a:pPr lvl="1"/>
            <a:r>
              <a:rPr lang="en-US" sz="1890" dirty="0"/>
              <a:t>Causes spread of invasive species</a:t>
            </a:r>
          </a:p>
          <a:p>
            <a:pPr lvl="1"/>
            <a:r>
              <a:rPr lang="en-US" sz="1890" dirty="0"/>
              <a:t>Causes loss of biodiversity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5CD66B-FE54-45CA-A55F-BE1DCA1CE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6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22"/>
    </mc:Choice>
    <mc:Fallback xmlns="">
      <p:transition spd="slow" advTm="52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15515-E31E-46E6-A0AE-D8752691E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6A9D3-E1F4-4767-8E4B-BCF4FF637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Microplastics are exposed to UV rays when in the environment</a:t>
            </a:r>
          </a:p>
          <a:p>
            <a:pPr lvl="1"/>
            <a:r>
              <a:rPr lang="en-US" sz="1890" dirty="0"/>
              <a:t>Causes release of harmful chemicals not normally found in nature</a:t>
            </a:r>
          </a:p>
          <a:p>
            <a:r>
              <a:rPr lang="en-US" sz="2000" dirty="0"/>
              <a:t>BPA: common component in food containers</a:t>
            </a:r>
          </a:p>
          <a:p>
            <a:pPr lvl="1"/>
            <a:r>
              <a:rPr lang="en-US" sz="1890" dirty="0"/>
              <a:t>Can have negative affects on fetal development and adult hormone levels</a:t>
            </a:r>
          </a:p>
          <a:p>
            <a:pPr lvl="1"/>
            <a:r>
              <a:rPr lang="en-US" sz="1890" dirty="0"/>
              <a:t>Carcinogenic: cancer causing substance</a:t>
            </a:r>
          </a:p>
        </p:txBody>
      </p:sp>
      <p:pic>
        <p:nvPicPr>
          <p:cNvPr id="4" name="Picture 3" descr="infographic_03_02_01.jpg">
            <a:extLst>
              <a:ext uri="{FF2B5EF4-FFF2-40B4-BE49-F238E27FC236}">
                <a16:creationId xmlns:a16="http://schemas.microsoft.com/office/drawing/2014/main" id="{8B7AAE4F-211C-411C-B2ED-CE4D65DA6E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58"/>
          <a:stretch/>
        </p:blipFill>
        <p:spPr>
          <a:xfrm>
            <a:off x="1419594" y="4101800"/>
            <a:ext cx="6304811" cy="241928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3121A05-E554-4DF2-BDE8-883C985E4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5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09"/>
    </mc:Choice>
    <mc:Fallback xmlns="">
      <p:transition spd="slow" advTm="62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88BF5-606B-446F-A701-F0B8262CF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7293D-F6AB-41F4-B8DB-87B674309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532" y="2057400"/>
            <a:ext cx="3616376" cy="4038600"/>
          </a:xfrm>
        </p:spPr>
        <p:txBody>
          <a:bodyPr>
            <a:normAutofit/>
          </a:bodyPr>
          <a:lstStyle/>
          <a:p>
            <a:r>
              <a:rPr lang="en-US" sz="2000" dirty="0"/>
              <a:t>POPs: Persistent Organic Pollutants</a:t>
            </a:r>
          </a:p>
          <a:p>
            <a:pPr lvl="1"/>
            <a:r>
              <a:rPr lang="en-US" sz="1890" dirty="0"/>
              <a:t>Organic compounds resistant to environmental degradation (do not deteriorate)</a:t>
            </a:r>
            <a:endParaRPr lang="en-US" sz="1740" dirty="0"/>
          </a:p>
          <a:p>
            <a:pPr lvl="2"/>
            <a:r>
              <a:rPr lang="en-US" sz="1740" dirty="0"/>
              <a:t>Biomagnification: the buildup of pollutants as they move up the food chain</a:t>
            </a:r>
          </a:p>
          <a:p>
            <a:pPr lvl="2"/>
            <a:r>
              <a:rPr lang="en-US" sz="1740" dirty="0"/>
              <a:t>Bioaccumulation: the buildup of pollutants in individual organisms over time</a:t>
            </a:r>
          </a:p>
          <a:p>
            <a:pPr lvl="1"/>
            <a:r>
              <a:rPr lang="en-US" sz="1890" dirty="0"/>
              <a:t>Harmful chemicals in water may attach to surface of microplastics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552DDA-3463-4B9A-A5EE-FCBFF8C98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81" y="2523227"/>
            <a:ext cx="4154589" cy="28346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6296EE-3828-49DB-AD92-31E68AF3549B}"/>
              </a:ext>
            </a:extLst>
          </p:cNvPr>
          <p:cNvSpPr txBox="1"/>
          <p:nvPr/>
        </p:nvSpPr>
        <p:spPr>
          <a:xfrm>
            <a:off x="343881" y="5426851"/>
            <a:ext cx="223490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Photo Credit: www.mercurypolicy.scripts.mit.edu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FF79226-B739-420C-8F08-635D078DD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70"/>
    </mc:Choice>
    <mc:Fallback xmlns="">
      <p:transition spd="slow" advTm="63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D525FF-0C54-4B68-B0B1-0BDC621DB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92" y="1243041"/>
            <a:ext cx="2606390" cy="1844372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9818DF-1650-4F73-ADF6-C7CB7E4E3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22" y="1243040"/>
            <a:ext cx="3011679" cy="2300259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09A5BA-9692-4CEE-BCA2-AD7DE73656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/>
          <a:stretch/>
        </p:blipFill>
        <p:spPr>
          <a:xfrm>
            <a:off x="6324429" y="3600974"/>
            <a:ext cx="2555761" cy="2058324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CD0AAB6-9CC9-4870-8589-CC3A19425C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571" y="1243040"/>
            <a:ext cx="2481016" cy="2058324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0F877D-D6DE-4B15-9C35-4DE5BAE0A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80" y="3787462"/>
            <a:ext cx="3275526" cy="1844373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DD41A6-00D7-42D2-BE69-0BA6222EC5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02" y="3770588"/>
            <a:ext cx="2405030" cy="1611371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7969C4-4D02-423D-8903-5D73F2F64C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922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30"/>
    </mc:Choice>
    <mc:Fallback xmlns="">
      <p:transition spd="slow" advTm="60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C6890-0951-47A1-B227-0E182A7A2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84" y="419269"/>
            <a:ext cx="3075814" cy="18762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BCBEAD-7C79-421F-95A4-618E12C12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78" y="2548545"/>
            <a:ext cx="4424907" cy="1652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F7943A-A4AA-4250-B9C1-4F4F9537AB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298" y="587928"/>
            <a:ext cx="3110555" cy="2406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CDCD4D-8C38-40A5-B90C-B99FD1B9B3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73" y="3589410"/>
            <a:ext cx="3075815" cy="1730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08BB57-4C0A-403A-B575-842C8352DC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896" y="4454483"/>
            <a:ext cx="2926080" cy="198424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33454C8-4541-425F-93A2-3C8D8314F7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187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85"/>
    </mc:Choice>
    <mc:Fallback xmlns="">
      <p:transition spd="slow" advTm="39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F778F-14C9-4F02-A00A-94A9917EA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MICROPLASTICS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25783-8A22-4A00-B3F5-5882A2FF1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138" y="2243264"/>
            <a:ext cx="3777259" cy="377406"/>
          </a:xfrm>
        </p:spPr>
        <p:txBody>
          <a:bodyPr numCol="1">
            <a:normAutofit/>
          </a:bodyPr>
          <a:lstStyle/>
          <a:p>
            <a:pPr marL="25716" indent="0">
              <a:buNone/>
            </a:pPr>
            <a:r>
              <a:rPr lang="en-US" sz="2000" dirty="0"/>
              <a:t>Polyester, acrylic, PVC clothing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5B93430-5E78-41B2-A11F-7E9949585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4" y="2720770"/>
            <a:ext cx="3989207" cy="3001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D0D269-AFFC-4B7D-89F0-5376E174A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011" y="2620670"/>
            <a:ext cx="4625514" cy="266917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76DC0F-B983-4DF6-9984-1DBE1E6AA137}"/>
              </a:ext>
            </a:extLst>
          </p:cNvPr>
          <p:cNvSpPr txBox="1">
            <a:spLocks/>
          </p:cNvSpPr>
          <p:nvPr/>
        </p:nvSpPr>
        <p:spPr>
          <a:xfrm>
            <a:off x="433778" y="1965959"/>
            <a:ext cx="3777259" cy="75481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128579" indent="-102863" algn="l" defTabSz="514311" rtl="0" eaLnBrk="1" latinLnBrk="0" hangingPunct="1">
              <a:lnSpc>
                <a:spcPct val="90000"/>
              </a:lnSpc>
              <a:spcBef>
                <a:spcPts val="751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56" indent="-102863" algn="l" defTabSz="514311" rtl="0" eaLnBrk="1" latinLnBrk="0" hangingPunct="1">
              <a:lnSpc>
                <a:spcPct val="90000"/>
              </a:lnSpc>
              <a:spcBef>
                <a:spcPts val="113"/>
              </a:spcBef>
              <a:spcAft>
                <a:spcPts val="225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50" indent="-102863" algn="l" defTabSz="514311" rtl="0" eaLnBrk="1" latinLnBrk="0" hangingPunct="1">
              <a:lnSpc>
                <a:spcPct val="90000"/>
              </a:lnSpc>
              <a:spcBef>
                <a:spcPts val="113"/>
              </a:spcBef>
              <a:spcAft>
                <a:spcPts val="225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5743" indent="-102863" algn="l" defTabSz="514311" rtl="0" eaLnBrk="1" latinLnBrk="0" hangingPunct="1">
              <a:lnSpc>
                <a:spcPct val="90000"/>
              </a:lnSpc>
              <a:spcBef>
                <a:spcPts val="113"/>
              </a:spcBef>
              <a:spcAft>
                <a:spcPts val="225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0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90039" indent="-102863" algn="l" defTabSz="514311" rtl="0" eaLnBrk="1" latinLnBrk="0" hangingPunct="1">
              <a:lnSpc>
                <a:spcPct val="90000"/>
              </a:lnSpc>
              <a:spcBef>
                <a:spcPts val="113"/>
              </a:spcBef>
              <a:spcAft>
                <a:spcPts val="225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0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24938" indent="-128579" algn="l" defTabSz="514311" rtl="0" eaLnBrk="1" latinLnBrk="0" hangingPunct="1">
              <a:lnSpc>
                <a:spcPct val="90000"/>
              </a:lnSpc>
              <a:spcBef>
                <a:spcPts val="113"/>
              </a:spcBef>
              <a:spcAft>
                <a:spcPts val="225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05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974928" indent="-128579" algn="l" defTabSz="514311" rtl="0" eaLnBrk="1" latinLnBrk="0" hangingPunct="1">
              <a:lnSpc>
                <a:spcPct val="90000"/>
              </a:lnSpc>
              <a:spcBef>
                <a:spcPts val="113"/>
              </a:spcBef>
              <a:spcAft>
                <a:spcPts val="225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05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124916" indent="-128579" algn="l" defTabSz="514311" rtl="0" eaLnBrk="1" latinLnBrk="0" hangingPunct="1">
              <a:lnSpc>
                <a:spcPct val="90000"/>
              </a:lnSpc>
              <a:spcBef>
                <a:spcPts val="113"/>
              </a:spcBef>
              <a:spcAft>
                <a:spcPts val="225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05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274905" indent="-128579" algn="l" defTabSz="514311" rtl="0" eaLnBrk="1" latinLnBrk="0" hangingPunct="1">
              <a:lnSpc>
                <a:spcPct val="90000"/>
              </a:lnSpc>
              <a:spcBef>
                <a:spcPts val="113"/>
              </a:spcBef>
              <a:spcAft>
                <a:spcPts val="225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05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6" indent="0">
              <a:buFont typeface="Corbel" pitchFamily="34" charset="0"/>
              <a:buNone/>
            </a:pPr>
            <a:r>
              <a:rPr lang="en-US" sz="2000" dirty="0"/>
              <a:t>Plastic products and personal care products with microbeads</a:t>
            </a:r>
          </a:p>
          <a:p>
            <a:pPr marL="25716" indent="0">
              <a:buFont typeface="Corbel" pitchFamily="34" charset="0"/>
              <a:buNone/>
            </a:pPr>
            <a:endParaRPr lang="en-US" sz="2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C00AFD6-D1E7-4863-9A3B-7F83EFEE7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8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84"/>
    </mc:Choice>
    <mc:Fallback xmlns="">
      <p:transition spd="slow" advTm="51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6.7|13.2|4.6|6.6|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|1.1|1.3|1.2"/>
</p:tagLst>
</file>

<file path=ppt/theme/theme1.xml><?xml version="1.0" encoding="utf-8"?>
<a:theme xmlns:a="http://schemas.openxmlformats.org/drawingml/2006/main" name="RSC Education 2">
  <a:themeElements>
    <a:clrScheme name="RSC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5FA7AD"/>
      </a:accent1>
      <a:accent2>
        <a:srgbClr val="3A6D71"/>
      </a:accent2>
      <a:accent3>
        <a:srgbClr val="92D050"/>
      </a:accent3>
      <a:accent4>
        <a:srgbClr val="A5A5A5"/>
      </a:accent4>
      <a:accent5>
        <a:srgbClr val="FF0000"/>
      </a:accent5>
      <a:accent6>
        <a:srgbClr val="0070C0"/>
      </a:accent6>
      <a:hlink>
        <a:srgbClr val="FFFF00"/>
      </a:hlink>
      <a:folHlink>
        <a:srgbClr val="B2B2B2"/>
      </a:folHlink>
    </a:clrScheme>
    <a:fontScheme name="Custom 1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 Education 2" id="{0D6D3778-5EB0-415E-8123-0FB115B9385F}" vid="{688F4335-8892-450E-B55A-A7B71F8FAC57}"/>
    </a:ext>
  </a:extLst>
</a:theme>
</file>

<file path=ppt/theme/theme2.xml><?xml version="1.0" encoding="utf-8"?>
<a:theme xmlns:a="http://schemas.openxmlformats.org/drawingml/2006/main" name="RSC Education">
  <a:themeElements>
    <a:clrScheme name="RSC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5FA7AD"/>
      </a:accent1>
      <a:accent2>
        <a:srgbClr val="3A6D71"/>
      </a:accent2>
      <a:accent3>
        <a:srgbClr val="92D050"/>
      </a:accent3>
      <a:accent4>
        <a:srgbClr val="A5A5A5"/>
      </a:accent4>
      <a:accent5>
        <a:srgbClr val="FF0000"/>
      </a:accent5>
      <a:accent6>
        <a:srgbClr val="0070C0"/>
      </a:accent6>
      <a:hlink>
        <a:srgbClr val="FFFF00"/>
      </a:hlink>
      <a:folHlink>
        <a:srgbClr val="B2B2B2"/>
      </a:folHlink>
    </a:clrScheme>
    <a:fontScheme name="Custom 1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 Education" id="{5CA608C4-D900-4CB8-84A6-01206A3DA0C2}" vid="{34C346C9-F50E-425B-B7BA-DF65726572CE}"/>
    </a:ext>
  </a:extLst>
</a:theme>
</file>

<file path=ppt/theme/theme3.xml><?xml version="1.0" encoding="utf-8"?>
<a:theme xmlns:a="http://schemas.openxmlformats.org/drawingml/2006/main" name="RSC Education 1">
  <a:themeElements>
    <a:clrScheme name="RSC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5FA7AD"/>
      </a:accent1>
      <a:accent2>
        <a:srgbClr val="3A6D71"/>
      </a:accent2>
      <a:accent3>
        <a:srgbClr val="92D050"/>
      </a:accent3>
      <a:accent4>
        <a:srgbClr val="A5A5A5"/>
      </a:accent4>
      <a:accent5>
        <a:srgbClr val="FF0000"/>
      </a:accent5>
      <a:accent6>
        <a:srgbClr val="0070C0"/>
      </a:accent6>
      <a:hlink>
        <a:srgbClr val="FFFF00"/>
      </a:hlink>
      <a:folHlink>
        <a:srgbClr val="B2B2B2"/>
      </a:folHlink>
    </a:clrScheme>
    <a:fontScheme name="Custom 1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 Education 1" id="{79CEFBBE-1474-4A4D-9467-D993049817C8}" vid="{18D8F76D-7491-430F-A9E2-9B1EDF78BCA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RSC Education 2</Template>
  <TotalTime>312</TotalTime>
  <Words>459</Words>
  <Application>Microsoft Office PowerPoint</Application>
  <PresentationFormat>On-screen Show (4:3)</PresentationFormat>
  <Paragraphs>71</Paragraphs>
  <Slides>14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Constantia</vt:lpstr>
      <vt:lpstr>Corbel</vt:lpstr>
      <vt:lpstr>Roboto</vt:lpstr>
      <vt:lpstr>RSC Education 2</vt:lpstr>
      <vt:lpstr>RSC Education</vt:lpstr>
      <vt:lpstr>RSC Education 1</vt:lpstr>
      <vt:lpstr>MICROPLASTICS</vt:lpstr>
      <vt:lpstr>WHAT ARE MICROPLASTICS?</vt:lpstr>
      <vt:lpstr>ENVIRONMENTAL RISK TO AQUATIC LIFE</vt:lpstr>
      <vt:lpstr>ENVIRONMENTAL RISK TO AQUATIC ECOSYSTEMS</vt:lpstr>
      <vt:lpstr>CHEMICAL RISKS</vt:lpstr>
      <vt:lpstr>CHEMICAL RISKS</vt:lpstr>
      <vt:lpstr>PowerPoint Presentation</vt:lpstr>
      <vt:lpstr>PowerPoint Presentation</vt:lpstr>
      <vt:lpstr>SOURCES OF MICROPLASTICS</vt:lpstr>
      <vt:lpstr>SOURCES OF MICROPLASTICS</vt:lpstr>
      <vt:lpstr>PowerPoint Presentation</vt:lpstr>
      <vt:lpstr>WHAT CAN BE DONE?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MICROPLASTICS</dc:title>
  <dc:creator>mbmagyan</dc:creator>
  <cp:lastModifiedBy>Magyan, Sarah E</cp:lastModifiedBy>
  <cp:revision>22</cp:revision>
  <dcterms:created xsi:type="dcterms:W3CDTF">2019-12-19T18:37:22Z</dcterms:created>
  <dcterms:modified xsi:type="dcterms:W3CDTF">2020-07-20T15:28:53Z</dcterms:modified>
</cp:coreProperties>
</file>