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8" r:id="rId5"/>
    <p:sldMasterId id="2147483704" r:id="rId6"/>
  </p:sldMasterIdLst>
  <p:notesMasterIdLst>
    <p:notesMasterId r:id="rId31"/>
  </p:notesMasterIdLst>
  <p:handoutMasterIdLst>
    <p:handoutMasterId r:id="rId32"/>
  </p:handoutMasterIdLst>
  <p:sldIdLst>
    <p:sldId id="257" r:id="rId7"/>
    <p:sldId id="286" r:id="rId8"/>
    <p:sldId id="299" r:id="rId9"/>
    <p:sldId id="301" r:id="rId10"/>
    <p:sldId id="298" r:id="rId11"/>
    <p:sldId id="287" r:id="rId12"/>
    <p:sldId id="289" r:id="rId13"/>
    <p:sldId id="296" r:id="rId14"/>
    <p:sldId id="297" r:id="rId15"/>
    <p:sldId id="302" r:id="rId16"/>
    <p:sldId id="303" r:id="rId17"/>
    <p:sldId id="292" r:id="rId18"/>
    <p:sldId id="305" r:id="rId19"/>
    <p:sldId id="304" r:id="rId20"/>
    <p:sldId id="306" r:id="rId21"/>
    <p:sldId id="308" r:id="rId22"/>
    <p:sldId id="293" r:id="rId23"/>
    <p:sldId id="309" r:id="rId24"/>
    <p:sldId id="310" r:id="rId25"/>
    <p:sldId id="291" r:id="rId26"/>
    <p:sldId id="290" r:id="rId27"/>
    <p:sldId id="294" r:id="rId28"/>
    <p:sldId id="256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2496" userDrawn="1">
          <p15:clr>
            <a:srgbClr val="A4A3A4"/>
          </p15:clr>
        </p15:guide>
        <p15:guide id="3" orient="horz" pos="2880" userDrawn="1">
          <p15:clr>
            <a:srgbClr val="A4A3A4"/>
          </p15:clr>
        </p15:guide>
        <p15:guide id="4" orient="horz" pos="1056" userDrawn="1">
          <p15:clr>
            <a:srgbClr val="A4A3A4"/>
          </p15:clr>
        </p15:guide>
        <p15:guide id="5" orient="horz" pos="3888" userDrawn="1">
          <p15:clr>
            <a:srgbClr val="A4A3A4"/>
          </p15:clr>
        </p15:guide>
        <p15:guide id="6" orient="horz" pos="240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pos="395" userDrawn="1">
          <p15:clr>
            <a:srgbClr val="A4A3A4"/>
          </p15:clr>
        </p15:guide>
        <p15:guide id="9" pos="611" userDrawn="1">
          <p15:clr>
            <a:srgbClr val="A4A3A4"/>
          </p15:clr>
        </p15:guide>
        <p15:guide id="10" pos="5149" userDrawn="1">
          <p15:clr>
            <a:srgbClr val="A4A3A4"/>
          </p15:clr>
        </p15:guide>
        <p15:guide id="11" pos="4608" userDrawn="1">
          <p15:clr>
            <a:srgbClr val="A4A3A4"/>
          </p15:clr>
        </p15:guide>
        <p15:guide id="12" pos="35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0"/>
  </p:normalViewPr>
  <p:slideViewPr>
    <p:cSldViewPr>
      <p:cViewPr varScale="1">
        <p:scale>
          <a:sx n="68" d="100"/>
          <a:sy n="68" d="100"/>
        </p:scale>
        <p:origin x="1380" y="60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2880"/>
        <p:guide pos="395"/>
        <p:guide pos="611"/>
        <p:guide pos="5149"/>
        <p:guide pos="4608"/>
        <p:guide pos="35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78"/>
    </p:cViewPr>
  </p:sorterViewPr>
  <p:notesViewPr>
    <p:cSldViewPr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7/20/2020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7/20/2020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487" y="740177"/>
            <a:ext cx="7475220" cy="1695196"/>
          </a:xfrm>
          <a:solidFill>
            <a:schemeClr val="bg1">
              <a:alpha val="23000"/>
            </a:schemeClr>
          </a:solidFill>
          <a:ln>
            <a:solidFill>
              <a:schemeClr val="bg1"/>
            </a:solidFill>
          </a:ln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3001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6" y="2571205"/>
            <a:ext cx="617220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CD10BF5-4DC1-4E6B-ABDD-F2771BC8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" y="5135891"/>
            <a:ext cx="1490576" cy="1442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BB69A9-3853-43BA-93F9-A44FAAD96106}"/>
              </a:ext>
            </a:extLst>
          </p:cNvPr>
          <p:cNvSpPr txBox="1"/>
          <p:nvPr/>
        </p:nvSpPr>
        <p:spPr>
          <a:xfrm>
            <a:off x="1857746" y="5626413"/>
            <a:ext cx="36459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onstantia" panose="02030602050306030303" pitchFamily="18" charset="0"/>
              </a:rPr>
              <a:t>A Regional Science Consortium Environmental Education Lesson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C8CD0-61EF-4F8D-B931-DACA89759FFD}"/>
              </a:ext>
            </a:extLst>
          </p:cNvPr>
          <p:cNvCxnSpPr>
            <a:cxnSpLocks/>
          </p:cNvCxnSpPr>
          <p:nvPr/>
        </p:nvCxnSpPr>
        <p:spPr>
          <a:xfrm flipH="1">
            <a:off x="1857746" y="5434059"/>
            <a:ext cx="3" cy="856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3AECA10-3B5B-49AA-8EA2-0D225BFB6B4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242113" y="2748417"/>
            <a:ext cx="2655969" cy="2387472"/>
          </a:xfrm>
          <a:ln>
            <a:solidFill>
              <a:schemeClr val="bg1"/>
            </a:solidFill>
          </a:ln>
        </p:spPr>
        <p:txBody>
          <a:bodyPr lIns="274320" tIns="182880" anchor="t">
            <a:normAutofit/>
          </a:bodyPr>
          <a:lstStyle>
            <a:lvl1pPr marL="0" indent="0">
              <a:buNone/>
              <a:defRPr sz="1182"/>
            </a:lvl1pPr>
            <a:lvl2pPr marL="192923" indent="0">
              <a:buNone/>
              <a:defRPr sz="1182"/>
            </a:lvl2pPr>
            <a:lvl3pPr marL="385846" indent="0">
              <a:buNone/>
              <a:defRPr sz="1014"/>
            </a:lvl3pPr>
            <a:lvl4pPr marL="578770" indent="0">
              <a:buNone/>
              <a:defRPr sz="844"/>
            </a:lvl4pPr>
            <a:lvl5pPr marL="771692" indent="0">
              <a:buNone/>
              <a:defRPr sz="844"/>
            </a:lvl5pPr>
            <a:lvl6pPr marL="964615" indent="0">
              <a:buNone/>
              <a:defRPr sz="844"/>
            </a:lvl6pPr>
            <a:lvl7pPr marL="1157538" indent="0">
              <a:buNone/>
              <a:defRPr sz="844"/>
            </a:lvl7pPr>
            <a:lvl8pPr marL="1350461" indent="0">
              <a:buNone/>
              <a:defRPr sz="844"/>
            </a:lvl8pPr>
            <a:lvl9pPr marL="1543384" indent="0">
              <a:buNone/>
              <a:defRPr sz="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9865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513F-1C7D-48A3-9E66-761794785CC6}" type="datetime1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8" y="762000"/>
            <a:ext cx="1743074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2" y="762000"/>
            <a:ext cx="5572126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BC340-5827-402A-ABD7-86B6900F77A8}" type="datetime1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9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0851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350"/>
            </a:lvl1pPr>
            <a:lvl2pPr lvl="1">
              <a:spcBef>
                <a:spcPts val="0"/>
              </a:spcBef>
              <a:buSzPct val="100000"/>
              <a:defRPr sz="1350"/>
            </a:lvl2pPr>
            <a:lvl3pPr lvl="2">
              <a:spcBef>
                <a:spcPts val="0"/>
              </a:spcBef>
              <a:buSzPct val="100000"/>
              <a:defRPr sz="1350"/>
            </a:lvl3pPr>
            <a:lvl4pPr lvl="3">
              <a:spcBef>
                <a:spcPts val="0"/>
              </a:spcBef>
              <a:buSzPct val="100000"/>
              <a:defRPr sz="1350"/>
            </a:lvl4pPr>
            <a:lvl5pPr lvl="4">
              <a:spcBef>
                <a:spcPts val="0"/>
              </a:spcBef>
              <a:buSzPct val="100000"/>
              <a:defRPr sz="1350"/>
            </a:lvl5pPr>
            <a:lvl6pPr lvl="5">
              <a:spcBef>
                <a:spcPts val="0"/>
              </a:spcBef>
              <a:buSzPct val="100000"/>
              <a:defRPr sz="1350"/>
            </a:lvl6pPr>
            <a:lvl7pPr lvl="6">
              <a:spcBef>
                <a:spcPts val="0"/>
              </a:spcBef>
              <a:buSzPct val="100000"/>
              <a:defRPr sz="1350"/>
            </a:lvl7pPr>
            <a:lvl8pPr lvl="7">
              <a:spcBef>
                <a:spcPts val="0"/>
              </a:spcBef>
              <a:buSzPct val="100000"/>
              <a:defRPr sz="1350"/>
            </a:lvl8pPr>
            <a:lvl9pPr lvl="8">
              <a:spcBef>
                <a:spcPts val="0"/>
              </a:spcBef>
              <a:buSzPct val="100000"/>
              <a:defRPr sz="13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675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992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88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88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5340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486" y="1902770"/>
            <a:ext cx="7475220" cy="1695196"/>
          </a:xfrm>
          <a:solidFill>
            <a:schemeClr val="bg1">
              <a:alpha val="23000"/>
            </a:schemeClr>
          </a:solidFill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1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50" y="3869637"/>
            <a:ext cx="6575894" cy="1180171"/>
          </a:xfrm>
        </p:spPr>
        <p:txBody>
          <a:bodyPr>
            <a:normAutofit/>
          </a:bodyPr>
          <a:lstStyle>
            <a:lvl1pPr marL="0" indent="0" algn="ctr">
              <a:spcBef>
                <a:spcPts val="750"/>
              </a:spcBef>
              <a:buNone/>
              <a:defRPr sz="1350">
                <a:solidFill>
                  <a:schemeClr val="tx1"/>
                </a:solidFill>
              </a:defRPr>
            </a:lvl1pPr>
            <a:lvl2pPr marL="257237" indent="0" algn="ctr">
              <a:buNone/>
              <a:defRPr sz="1350"/>
            </a:lvl2pPr>
            <a:lvl3pPr marL="514474" indent="0" algn="ctr">
              <a:buNone/>
              <a:defRPr sz="1350"/>
            </a:lvl3pPr>
            <a:lvl4pPr marL="771711" indent="0" algn="ctr">
              <a:buNone/>
              <a:defRPr sz="1125"/>
            </a:lvl4pPr>
            <a:lvl5pPr marL="1028949" indent="0" algn="ctr">
              <a:buNone/>
              <a:defRPr sz="1125"/>
            </a:lvl5pPr>
            <a:lvl6pPr marL="1286186" indent="0" algn="ctr">
              <a:buNone/>
              <a:defRPr sz="1125"/>
            </a:lvl6pPr>
            <a:lvl7pPr marL="1543423" indent="0" algn="ctr">
              <a:buNone/>
              <a:defRPr sz="1125"/>
            </a:lvl7pPr>
            <a:lvl8pPr marL="1800660" indent="0" algn="ctr">
              <a:buNone/>
              <a:defRPr sz="1125"/>
            </a:lvl8pPr>
            <a:lvl9pPr marL="2057897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CD10BF5-4DC1-4E6B-ABDD-F2771BC8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6" y="4772347"/>
            <a:ext cx="1871570" cy="18114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BB69A9-3853-43BA-93F9-A44FAAD96106}"/>
              </a:ext>
            </a:extLst>
          </p:cNvPr>
          <p:cNvSpPr txBox="1"/>
          <p:nvPr/>
        </p:nvSpPr>
        <p:spPr>
          <a:xfrm>
            <a:off x="2216997" y="5434415"/>
            <a:ext cx="2274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nstantia" panose="02030602050306030303" pitchFamily="18" charset="0"/>
              </a:rPr>
              <a:t>A Regional Science Consortium </a:t>
            </a:r>
          </a:p>
          <a:p>
            <a:r>
              <a:rPr lang="en-US" sz="1200" dirty="0">
                <a:latin typeface="Constantia" panose="02030602050306030303" pitchFamily="18" charset="0"/>
              </a:rPr>
              <a:t>Education Initiative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C8CD0-61EF-4F8D-B931-DACA89759FFD}"/>
              </a:ext>
            </a:extLst>
          </p:cNvPr>
          <p:cNvCxnSpPr>
            <a:cxnSpLocks/>
          </p:cNvCxnSpPr>
          <p:nvPr/>
        </p:nvCxnSpPr>
        <p:spPr>
          <a:xfrm flipH="1">
            <a:off x="2234327" y="5325046"/>
            <a:ext cx="2" cy="856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26037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E87385-B53D-4398-9C95-7B18D12BF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7" r="16128"/>
          <a:stretch/>
        </p:blipFill>
        <p:spPr>
          <a:xfrm>
            <a:off x="5010220" y="1862220"/>
            <a:ext cx="3471749" cy="3133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98900" y="4447024"/>
            <a:ext cx="3950899" cy="1668520"/>
          </a:xfrm>
        </p:spPr>
        <p:txBody>
          <a:bodyPr>
            <a:normAutofit/>
          </a:bodyPr>
          <a:lstStyle>
            <a:lvl1pPr marL="0" indent="0" algn="r">
              <a:spcBef>
                <a:spcPts val="563"/>
              </a:spcBef>
              <a:buNone/>
              <a:defRPr sz="3000">
                <a:solidFill>
                  <a:schemeClr val="tx1"/>
                </a:solidFill>
              </a:defRPr>
            </a:lvl1pPr>
            <a:lvl2pPr marL="192928" indent="0" algn="ctr">
              <a:buNone/>
              <a:defRPr sz="1013"/>
            </a:lvl2pPr>
            <a:lvl3pPr marL="385856" indent="0" algn="ctr">
              <a:buNone/>
              <a:defRPr sz="1013"/>
            </a:lvl3pPr>
            <a:lvl4pPr marL="578783" indent="0" algn="ctr">
              <a:buNone/>
              <a:defRPr sz="844"/>
            </a:lvl4pPr>
            <a:lvl5pPr marL="771712" indent="0" algn="ctr">
              <a:buNone/>
              <a:defRPr sz="844"/>
            </a:lvl5pPr>
            <a:lvl6pPr marL="964640" indent="0" algn="ctr">
              <a:buNone/>
              <a:defRPr sz="844"/>
            </a:lvl6pPr>
            <a:lvl7pPr marL="1157567" indent="0" algn="ctr">
              <a:buNone/>
              <a:defRPr sz="844"/>
            </a:lvl7pPr>
            <a:lvl8pPr marL="1350495" indent="0" algn="ctr">
              <a:buNone/>
              <a:defRPr sz="844"/>
            </a:lvl8pPr>
            <a:lvl9pPr marL="1543423" indent="0" algn="ctr">
              <a:buNone/>
              <a:defRPr sz="844"/>
            </a:lvl9pPr>
          </a:lstStyle>
          <a:p>
            <a:r>
              <a:rPr lang="en-US" dirty="0"/>
              <a:t>Brought to you by…</a:t>
            </a:r>
          </a:p>
          <a:p>
            <a:endParaRPr lang="en-US" dirty="0"/>
          </a:p>
          <a:p>
            <a:r>
              <a:rPr lang="en-US" dirty="0"/>
              <a:t>The Regional Science Consortium</a:t>
            </a:r>
          </a:p>
        </p:txBody>
      </p:sp>
    </p:spTree>
    <p:extLst>
      <p:ext uri="{BB962C8B-B14F-4D97-AF65-F5344CB8AC3E}">
        <p14:creationId xmlns:p14="http://schemas.microsoft.com/office/powerpoint/2010/main" val="1392856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487" y="740177"/>
            <a:ext cx="7475220" cy="1695196"/>
          </a:xfrm>
          <a:solidFill>
            <a:schemeClr val="bg1">
              <a:alpha val="23000"/>
            </a:schemeClr>
          </a:solidFill>
          <a:ln>
            <a:solidFill>
              <a:schemeClr val="bg1"/>
            </a:solidFill>
          </a:ln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3001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6" y="2571205"/>
            <a:ext cx="617220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CD10BF5-4DC1-4E6B-ABDD-F2771BC8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" y="5135891"/>
            <a:ext cx="1490576" cy="1442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BB69A9-3853-43BA-93F9-A44FAAD96106}"/>
              </a:ext>
            </a:extLst>
          </p:cNvPr>
          <p:cNvSpPr txBox="1"/>
          <p:nvPr/>
        </p:nvSpPr>
        <p:spPr>
          <a:xfrm>
            <a:off x="1857746" y="5626413"/>
            <a:ext cx="36459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onstantia" panose="02030602050306030303" pitchFamily="18" charset="0"/>
              </a:rPr>
              <a:t>A Regional Science Consortium Environmental Education Lesson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C8CD0-61EF-4F8D-B931-DACA89759FFD}"/>
              </a:ext>
            </a:extLst>
          </p:cNvPr>
          <p:cNvCxnSpPr>
            <a:cxnSpLocks/>
          </p:cNvCxnSpPr>
          <p:nvPr/>
        </p:nvCxnSpPr>
        <p:spPr>
          <a:xfrm flipH="1">
            <a:off x="1857746" y="5434059"/>
            <a:ext cx="3" cy="856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3AECA10-3B5B-49AA-8EA2-0D225BFB6B4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242113" y="2748417"/>
            <a:ext cx="2655969" cy="2387472"/>
          </a:xfrm>
          <a:ln>
            <a:solidFill>
              <a:schemeClr val="bg1"/>
            </a:solidFill>
          </a:ln>
        </p:spPr>
        <p:txBody>
          <a:bodyPr lIns="274320" tIns="182880" anchor="t">
            <a:normAutofit/>
          </a:bodyPr>
          <a:lstStyle>
            <a:lvl1pPr marL="0" indent="0">
              <a:buNone/>
              <a:defRPr sz="1182"/>
            </a:lvl1pPr>
            <a:lvl2pPr marL="192923" indent="0">
              <a:buNone/>
              <a:defRPr sz="1182"/>
            </a:lvl2pPr>
            <a:lvl3pPr marL="385846" indent="0">
              <a:buNone/>
              <a:defRPr sz="1014"/>
            </a:lvl3pPr>
            <a:lvl4pPr marL="578770" indent="0">
              <a:buNone/>
              <a:defRPr sz="844"/>
            </a:lvl4pPr>
            <a:lvl5pPr marL="771692" indent="0">
              <a:buNone/>
              <a:defRPr sz="844"/>
            </a:lvl5pPr>
            <a:lvl6pPr marL="964615" indent="0">
              <a:buNone/>
              <a:defRPr sz="844"/>
            </a:lvl6pPr>
            <a:lvl7pPr marL="1157538" indent="0">
              <a:buNone/>
              <a:defRPr sz="844"/>
            </a:lvl7pPr>
            <a:lvl8pPr marL="1350461" indent="0">
              <a:buNone/>
              <a:defRPr sz="844"/>
            </a:lvl8pPr>
            <a:lvl9pPr marL="1543384" indent="0">
              <a:buNone/>
              <a:defRPr sz="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26005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3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Regional Science Consortium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3494348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21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3001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8" y="4154524"/>
            <a:ext cx="6576822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1014">
                <a:solidFill>
                  <a:schemeClr val="accent1"/>
                </a:solidFill>
              </a:defRPr>
            </a:lvl1pPr>
            <a:lvl2pPr marL="19292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84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77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692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61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53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461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38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2" y="4020408"/>
            <a:ext cx="61722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00946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3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BD3E-AD23-4233-B7FD-BCC74AA741B1}" type="datetime1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4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1" y="2057399"/>
            <a:ext cx="3566160" cy="402336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1212191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14" b="1"/>
            </a:lvl1pPr>
            <a:lvl2pPr marL="192923" indent="0">
              <a:buNone/>
              <a:defRPr sz="844" b="1"/>
            </a:lvl2pPr>
            <a:lvl3pPr marL="385846" indent="0">
              <a:buNone/>
              <a:defRPr sz="760" b="1"/>
            </a:lvl3pPr>
            <a:lvl4pPr marL="578770" indent="0">
              <a:buNone/>
              <a:defRPr sz="675" b="1"/>
            </a:lvl4pPr>
            <a:lvl5pPr marL="771692" indent="0">
              <a:buNone/>
              <a:defRPr sz="675" b="1"/>
            </a:lvl5pPr>
            <a:lvl6pPr marL="964615" indent="0">
              <a:buNone/>
              <a:defRPr sz="675" b="1"/>
            </a:lvl6pPr>
            <a:lvl7pPr marL="1157538" indent="0">
              <a:buNone/>
              <a:defRPr sz="675" b="1"/>
            </a:lvl7pPr>
            <a:lvl8pPr marL="1350461" indent="0">
              <a:buNone/>
              <a:defRPr sz="675" b="1"/>
            </a:lvl8pPr>
            <a:lvl9pPr marL="154338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1" y="2721483"/>
            <a:ext cx="3566160" cy="338328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14" b="1"/>
            </a:lvl1pPr>
            <a:lvl2pPr marL="192923" indent="0">
              <a:buNone/>
              <a:defRPr sz="844" b="1"/>
            </a:lvl2pPr>
            <a:lvl3pPr marL="385846" indent="0">
              <a:buNone/>
              <a:defRPr sz="760" b="1"/>
            </a:lvl3pPr>
            <a:lvl4pPr marL="578770" indent="0">
              <a:buNone/>
              <a:defRPr sz="675" b="1"/>
            </a:lvl4pPr>
            <a:lvl5pPr marL="771692" indent="0">
              <a:buNone/>
              <a:defRPr sz="675" b="1"/>
            </a:lvl5pPr>
            <a:lvl6pPr marL="964615" indent="0">
              <a:buNone/>
              <a:defRPr sz="675" b="1"/>
            </a:lvl6pPr>
            <a:lvl7pPr marL="1157538" indent="0">
              <a:buNone/>
              <a:defRPr sz="675" b="1"/>
            </a:lvl7pPr>
            <a:lvl8pPr marL="1350461" indent="0">
              <a:buNone/>
              <a:defRPr sz="675" b="1"/>
            </a:lvl8pPr>
            <a:lvl9pPr marL="154338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3"/>
            <a:ext cx="3566160" cy="338328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2143244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7130240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7917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168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6" y="1097280"/>
            <a:ext cx="4149639" cy="4663440"/>
          </a:xfrm>
        </p:spPr>
        <p:txBody>
          <a:bodyPr/>
          <a:lstStyle>
            <a:lvl1pPr>
              <a:defRPr sz="1350"/>
            </a:lvl1pPr>
            <a:lvl2pPr>
              <a:defRPr sz="1182"/>
            </a:lvl2pPr>
            <a:lvl3pPr>
              <a:defRPr sz="1014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717"/>
            </a:lvl1pPr>
            <a:lvl2pPr marL="192923" indent="0">
              <a:buNone/>
              <a:defRPr sz="506"/>
            </a:lvl2pPr>
            <a:lvl3pPr marL="385846" indent="0">
              <a:buNone/>
              <a:defRPr sz="422"/>
            </a:lvl3pPr>
            <a:lvl4pPr marL="578770" indent="0">
              <a:buNone/>
              <a:defRPr sz="380"/>
            </a:lvl4pPr>
            <a:lvl5pPr marL="771692" indent="0">
              <a:buNone/>
              <a:defRPr sz="380"/>
            </a:lvl5pPr>
            <a:lvl6pPr marL="964615" indent="0">
              <a:buNone/>
              <a:defRPr sz="380"/>
            </a:lvl6pPr>
            <a:lvl7pPr marL="1157538" indent="0">
              <a:buNone/>
              <a:defRPr sz="380"/>
            </a:lvl7pPr>
            <a:lvl8pPr marL="1350461" indent="0">
              <a:buNone/>
              <a:defRPr sz="380"/>
            </a:lvl8pPr>
            <a:lvl9pPr marL="1543384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40674869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168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11" y="1069853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182"/>
            </a:lvl1pPr>
            <a:lvl2pPr marL="192923" indent="0">
              <a:buNone/>
              <a:defRPr sz="1182"/>
            </a:lvl2pPr>
            <a:lvl3pPr marL="385846" indent="0">
              <a:buNone/>
              <a:defRPr sz="1014"/>
            </a:lvl3pPr>
            <a:lvl4pPr marL="578770" indent="0">
              <a:buNone/>
              <a:defRPr sz="844"/>
            </a:lvl4pPr>
            <a:lvl5pPr marL="771692" indent="0">
              <a:buNone/>
              <a:defRPr sz="844"/>
            </a:lvl5pPr>
            <a:lvl6pPr marL="964615" indent="0">
              <a:buNone/>
              <a:defRPr sz="844"/>
            </a:lvl6pPr>
            <a:lvl7pPr marL="1157538" indent="0">
              <a:buNone/>
              <a:defRPr sz="844"/>
            </a:lvl7pPr>
            <a:lvl8pPr marL="1350461" indent="0">
              <a:buNone/>
              <a:defRPr sz="844"/>
            </a:lvl8pPr>
            <a:lvl9pPr marL="1543384" indent="0">
              <a:buNone/>
              <a:defRPr sz="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717"/>
            </a:lvl1pPr>
            <a:lvl2pPr marL="192923" indent="0">
              <a:buNone/>
              <a:defRPr sz="506"/>
            </a:lvl2pPr>
            <a:lvl3pPr marL="385846" indent="0">
              <a:buNone/>
              <a:defRPr sz="422"/>
            </a:lvl3pPr>
            <a:lvl4pPr marL="578770" indent="0">
              <a:buNone/>
              <a:defRPr sz="380"/>
            </a:lvl4pPr>
            <a:lvl5pPr marL="771692" indent="0">
              <a:buNone/>
              <a:defRPr sz="380"/>
            </a:lvl5pPr>
            <a:lvl6pPr marL="964615" indent="0">
              <a:buNone/>
              <a:defRPr sz="380"/>
            </a:lvl6pPr>
            <a:lvl7pPr marL="1157538" indent="0">
              <a:buNone/>
              <a:defRPr sz="380"/>
            </a:lvl7pPr>
            <a:lvl8pPr marL="1350461" indent="0">
              <a:buNone/>
              <a:defRPr sz="380"/>
            </a:lvl8pPr>
            <a:lvl9pPr marL="1543384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3110909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4185494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8" y="762000"/>
            <a:ext cx="1743074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2" y="762000"/>
            <a:ext cx="5572126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8287242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4626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350"/>
            </a:lvl1pPr>
            <a:lvl2pPr lvl="1">
              <a:spcBef>
                <a:spcPts val="0"/>
              </a:spcBef>
              <a:buSzPct val="100000"/>
              <a:defRPr sz="1350"/>
            </a:lvl2pPr>
            <a:lvl3pPr lvl="2">
              <a:spcBef>
                <a:spcPts val="0"/>
              </a:spcBef>
              <a:buSzPct val="100000"/>
              <a:defRPr sz="1350"/>
            </a:lvl3pPr>
            <a:lvl4pPr lvl="3">
              <a:spcBef>
                <a:spcPts val="0"/>
              </a:spcBef>
              <a:buSzPct val="100000"/>
              <a:defRPr sz="1350"/>
            </a:lvl4pPr>
            <a:lvl5pPr lvl="4">
              <a:spcBef>
                <a:spcPts val="0"/>
              </a:spcBef>
              <a:buSzPct val="100000"/>
              <a:defRPr sz="1350"/>
            </a:lvl5pPr>
            <a:lvl6pPr lvl="5">
              <a:spcBef>
                <a:spcPts val="0"/>
              </a:spcBef>
              <a:buSzPct val="100000"/>
              <a:defRPr sz="1350"/>
            </a:lvl6pPr>
            <a:lvl7pPr lvl="6">
              <a:spcBef>
                <a:spcPts val="0"/>
              </a:spcBef>
              <a:buSzPct val="100000"/>
              <a:defRPr sz="1350"/>
            </a:lvl7pPr>
            <a:lvl8pPr lvl="7">
              <a:spcBef>
                <a:spcPts val="0"/>
              </a:spcBef>
              <a:buSzPct val="100000"/>
              <a:defRPr sz="1350"/>
            </a:lvl8pPr>
            <a:lvl9pPr lvl="8">
              <a:spcBef>
                <a:spcPts val="0"/>
              </a:spcBef>
              <a:buSzPct val="100000"/>
              <a:defRPr sz="13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675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295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21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3001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8" y="4154524"/>
            <a:ext cx="6576822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1014">
                <a:solidFill>
                  <a:schemeClr val="accent1"/>
                </a:solidFill>
              </a:defRPr>
            </a:lvl1pPr>
            <a:lvl2pPr marL="19292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84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77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692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61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53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461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38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5C56-1C19-4454-A6D4-FDB294070137}" type="datetime1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2" y="4020408"/>
            <a:ext cx="61722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65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88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88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1691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7" y="2404535"/>
            <a:ext cx="5826719" cy="1646303"/>
          </a:xfrm>
        </p:spPr>
        <p:txBody>
          <a:bodyPr anchor="b">
            <a:noAutofit/>
          </a:bodyPr>
          <a:lstStyle>
            <a:lvl1pPr algn="r">
              <a:defRPr sz="405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7" y="4050836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Regional Science Consortium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0722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487" y="740177"/>
            <a:ext cx="7475220" cy="1695196"/>
          </a:xfrm>
          <a:solidFill>
            <a:schemeClr val="bg1">
              <a:alpha val="23000"/>
            </a:schemeClr>
          </a:solidFill>
          <a:ln>
            <a:solidFill>
              <a:schemeClr val="bg1"/>
            </a:solidFill>
          </a:ln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3001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6" y="2571205"/>
            <a:ext cx="617220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CD10BF5-4DC1-4E6B-ABDD-F2771BC8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" y="5135891"/>
            <a:ext cx="1490576" cy="1442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BB69A9-3853-43BA-93F9-A44FAAD96106}"/>
              </a:ext>
            </a:extLst>
          </p:cNvPr>
          <p:cNvSpPr txBox="1"/>
          <p:nvPr/>
        </p:nvSpPr>
        <p:spPr>
          <a:xfrm>
            <a:off x="1857746" y="5626413"/>
            <a:ext cx="364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onstantia" panose="02030602050306030303" pitchFamily="18" charset="0"/>
              </a:rPr>
              <a:t>A Regional Science Consortium </a:t>
            </a:r>
          </a:p>
          <a:p>
            <a:r>
              <a:rPr lang="en-US" sz="900" dirty="0">
                <a:latin typeface="Constantia" panose="02030602050306030303" pitchFamily="18" charset="0"/>
              </a:rPr>
              <a:t>Environmental Education Lesson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C8CD0-61EF-4F8D-B931-DACA89759FFD}"/>
              </a:ext>
            </a:extLst>
          </p:cNvPr>
          <p:cNvCxnSpPr>
            <a:cxnSpLocks/>
          </p:cNvCxnSpPr>
          <p:nvPr/>
        </p:nvCxnSpPr>
        <p:spPr>
          <a:xfrm flipH="1">
            <a:off x="1857746" y="5434059"/>
            <a:ext cx="3" cy="856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3AECA10-3B5B-49AA-8EA2-0D225BFB6B4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242113" y="2748417"/>
            <a:ext cx="2655969" cy="2387472"/>
          </a:xfrm>
          <a:ln>
            <a:solidFill>
              <a:schemeClr val="bg1"/>
            </a:solidFill>
          </a:ln>
        </p:spPr>
        <p:txBody>
          <a:bodyPr lIns="274320" tIns="182880" anchor="t">
            <a:normAutofit/>
          </a:bodyPr>
          <a:lstStyle>
            <a:lvl1pPr marL="0" indent="0">
              <a:buNone/>
              <a:defRPr sz="1182"/>
            </a:lvl1pPr>
            <a:lvl2pPr marL="192923" indent="0">
              <a:buNone/>
              <a:defRPr sz="1182"/>
            </a:lvl2pPr>
            <a:lvl3pPr marL="385846" indent="0">
              <a:buNone/>
              <a:defRPr sz="1014"/>
            </a:lvl3pPr>
            <a:lvl4pPr marL="578770" indent="0">
              <a:buNone/>
              <a:defRPr sz="844"/>
            </a:lvl4pPr>
            <a:lvl5pPr marL="771692" indent="0">
              <a:buNone/>
              <a:defRPr sz="844"/>
            </a:lvl5pPr>
            <a:lvl6pPr marL="964615" indent="0">
              <a:buNone/>
              <a:defRPr sz="844"/>
            </a:lvl6pPr>
            <a:lvl7pPr marL="1157538" indent="0">
              <a:buNone/>
              <a:defRPr sz="844"/>
            </a:lvl7pPr>
            <a:lvl8pPr marL="1350461" indent="0">
              <a:buNone/>
              <a:defRPr sz="844"/>
            </a:lvl8pPr>
            <a:lvl9pPr marL="1543384" indent="0">
              <a:buNone/>
              <a:defRPr sz="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05689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3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Regional Science Consortium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4080644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21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3001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8" y="4154524"/>
            <a:ext cx="6576822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1014">
                <a:solidFill>
                  <a:schemeClr val="accent1"/>
                </a:solidFill>
              </a:defRPr>
            </a:lvl1pPr>
            <a:lvl2pPr marL="19292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84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77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692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61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53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461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38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2" y="4020408"/>
            <a:ext cx="61722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33072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1" y="2057399"/>
            <a:ext cx="3566160" cy="402336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98371618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14" b="1"/>
            </a:lvl1pPr>
            <a:lvl2pPr marL="192923" indent="0">
              <a:buNone/>
              <a:defRPr sz="844" b="1"/>
            </a:lvl2pPr>
            <a:lvl3pPr marL="385846" indent="0">
              <a:buNone/>
              <a:defRPr sz="760" b="1"/>
            </a:lvl3pPr>
            <a:lvl4pPr marL="578770" indent="0">
              <a:buNone/>
              <a:defRPr sz="675" b="1"/>
            </a:lvl4pPr>
            <a:lvl5pPr marL="771692" indent="0">
              <a:buNone/>
              <a:defRPr sz="675" b="1"/>
            </a:lvl5pPr>
            <a:lvl6pPr marL="964615" indent="0">
              <a:buNone/>
              <a:defRPr sz="675" b="1"/>
            </a:lvl6pPr>
            <a:lvl7pPr marL="1157538" indent="0">
              <a:buNone/>
              <a:defRPr sz="675" b="1"/>
            </a:lvl7pPr>
            <a:lvl8pPr marL="1350461" indent="0">
              <a:buNone/>
              <a:defRPr sz="675" b="1"/>
            </a:lvl8pPr>
            <a:lvl9pPr marL="154338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1" y="2721483"/>
            <a:ext cx="3566160" cy="338328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14" b="1"/>
            </a:lvl1pPr>
            <a:lvl2pPr marL="192923" indent="0">
              <a:buNone/>
              <a:defRPr sz="844" b="1"/>
            </a:lvl2pPr>
            <a:lvl3pPr marL="385846" indent="0">
              <a:buNone/>
              <a:defRPr sz="760" b="1"/>
            </a:lvl3pPr>
            <a:lvl4pPr marL="578770" indent="0">
              <a:buNone/>
              <a:defRPr sz="675" b="1"/>
            </a:lvl4pPr>
            <a:lvl5pPr marL="771692" indent="0">
              <a:buNone/>
              <a:defRPr sz="675" b="1"/>
            </a:lvl5pPr>
            <a:lvl6pPr marL="964615" indent="0">
              <a:buNone/>
              <a:defRPr sz="675" b="1"/>
            </a:lvl6pPr>
            <a:lvl7pPr marL="1157538" indent="0">
              <a:buNone/>
              <a:defRPr sz="675" b="1"/>
            </a:lvl7pPr>
            <a:lvl8pPr marL="1350461" indent="0">
              <a:buNone/>
              <a:defRPr sz="675" b="1"/>
            </a:lvl8pPr>
            <a:lvl9pPr marL="154338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3"/>
            <a:ext cx="3566160" cy="338328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1123512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77872754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62531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168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6" y="1097280"/>
            <a:ext cx="4149639" cy="4663440"/>
          </a:xfrm>
        </p:spPr>
        <p:txBody>
          <a:bodyPr/>
          <a:lstStyle>
            <a:lvl1pPr>
              <a:defRPr sz="1350"/>
            </a:lvl1pPr>
            <a:lvl2pPr>
              <a:defRPr sz="1182"/>
            </a:lvl2pPr>
            <a:lvl3pPr>
              <a:defRPr sz="1014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717"/>
            </a:lvl1pPr>
            <a:lvl2pPr marL="192923" indent="0">
              <a:buNone/>
              <a:defRPr sz="506"/>
            </a:lvl2pPr>
            <a:lvl3pPr marL="385846" indent="0">
              <a:buNone/>
              <a:defRPr sz="422"/>
            </a:lvl3pPr>
            <a:lvl4pPr marL="578770" indent="0">
              <a:buNone/>
              <a:defRPr sz="380"/>
            </a:lvl4pPr>
            <a:lvl5pPr marL="771692" indent="0">
              <a:buNone/>
              <a:defRPr sz="380"/>
            </a:lvl5pPr>
            <a:lvl6pPr marL="964615" indent="0">
              <a:buNone/>
              <a:defRPr sz="380"/>
            </a:lvl6pPr>
            <a:lvl7pPr marL="1157538" indent="0">
              <a:buNone/>
              <a:defRPr sz="380"/>
            </a:lvl7pPr>
            <a:lvl8pPr marL="1350461" indent="0">
              <a:buNone/>
              <a:defRPr sz="380"/>
            </a:lvl8pPr>
            <a:lvl9pPr marL="1543384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2633642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1" y="2057399"/>
            <a:ext cx="3566160" cy="402336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EA3F-BC83-4494-8BB2-CF9729692A8C}" type="datetime1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7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168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11" y="1069853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182"/>
            </a:lvl1pPr>
            <a:lvl2pPr marL="192923" indent="0">
              <a:buNone/>
              <a:defRPr sz="1182"/>
            </a:lvl2pPr>
            <a:lvl3pPr marL="385846" indent="0">
              <a:buNone/>
              <a:defRPr sz="1014"/>
            </a:lvl3pPr>
            <a:lvl4pPr marL="578770" indent="0">
              <a:buNone/>
              <a:defRPr sz="844"/>
            </a:lvl4pPr>
            <a:lvl5pPr marL="771692" indent="0">
              <a:buNone/>
              <a:defRPr sz="844"/>
            </a:lvl5pPr>
            <a:lvl6pPr marL="964615" indent="0">
              <a:buNone/>
              <a:defRPr sz="844"/>
            </a:lvl6pPr>
            <a:lvl7pPr marL="1157538" indent="0">
              <a:buNone/>
              <a:defRPr sz="844"/>
            </a:lvl7pPr>
            <a:lvl8pPr marL="1350461" indent="0">
              <a:buNone/>
              <a:defRPr sz="844"/>
            </a:lvl8pPr>
            <a:lvl9pPr marL="1543384" indent="0">
              <a:buNone/>
              <a:defRPr sz="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717"/>
            </a:lvl1pPr>
            <a:lvl2pPr marL="192923" indent="0">
              <a:buNone/>
              <a:defRPr sz="506"/>
            </a:lvl2pPr>
            <a:lvl3pPr marL="385846" indent="0">
              <a:buNone/>
              <a:defRPr sz="422"/>
            </a:lvl3pPr>
            <a:lvl4pPr marL="578770" indent="0">
              <a:buNone/>
              <a:defRPr sz="380"/>
            </a:lvl4pPr>
            <a:lvl5pPr marL="771692" indent="0">
              <a:buNone/>
              <a:defRPr sz="380"/>
            </a:lvl5pPr>
            <a:lvl6pPr marL="964615" indent="0">
              <a:buNone/>
              <a:defRPr sz="380"/>
            </a:lvl6pPr>
            <a:lvl7pPr marL="1157538" indent="0">
              <a:buNone/>
              <a:defRPr sz="380"/>
            </a:lvl7pPr>
            <a:lvl8pPr marL="1350461" indent="0">
              <a:buNone/>
              <a:defRPr sz="380"/>
            </a:lvl8pPr>
            <a:lvl9pPr marL="1543384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6102624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4301873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8" y="762000"/>
            <a:ext cx="1743074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2" y="762000"/>
            <a:ext cx="5572126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71121865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7631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350"/>
            </a:lvl1pPr>
            <a:lvl2pPr lvl="1">
              <a:spcBef>
                <a:spcPts val="0"/>
              </a:spcBef>
              <a:buSzPct val="100000"/>
              <a:defRPr sz="1350"/>
            </a:lvl2pPr>
            <a:lvl3pPr lvl="2">
              <a:spcBef>
                <a:spcPts val="0"/>
              </a:spcBef>
              <a:buSzPct val="100000"/>
              <a:defRPr sz="1350"/>
            </a:lvl3pPr>
            <a:lvl4pPr lvl="3">
              <a:spcBef>
                <a:spcPts val="0"/>
              </a:spcBef>
              <a:buSzPct val="100000"/>
              <a:defRPr sz="1350"/>
            </a:lvl4pPr>
            <a:lvl5pPr lvl="4">
              <a:spcBef>
                <a:spcPts val="0"/>
              </a:spcBef>
              <a:buSzPct val="100000"/>
              <a:defRPr sz="1350"/>
            </a:lvl5pPr>
            <a:lvl6pPr lvl="5">
              <a:spcBef>
                <a:spcPts val="0"/>
              </a:spcBef>
              <a:buSzPct val="100000"/>
              <a:defRPr sz="1350"/>
            </a:lvl6pPr>
            <a:lvl7pPr lvl="6">
              <a:spcBef>
                <a:spcPts val="0"/>
              </a:spcBef>
              <a:buSzPct val="100000"/>
              <a:defRPr sz="1350"/>
            </a:lvl7pPr>
            <a:lvl8pPr lvl="7">
              <a:spcBef>
                <a:spcPts val="0"/>
              </a:spcBef>
              <a:buSzPct val="100000"/>
              <a:defRPr sz="1350"/>
            </a:lvl8pPr>
            <a:lvl9pPr lvl="8">
              <a:spcBef>
                <a:spcPts val="0"/>
              </a:spcBef>
              <a:buSzPct val="100000"/>
              <a:defRPr sz="13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675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7198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88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88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437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14" b="1"/>
            </a:lvl1pPr>
            <a:lvl2pPr marL="192923" indent="0">
              <a:buNone/>
              <a:defRPr sz="844" b="1"/>
            </a:lvl2pPr>
            <a:lvl3pPr marL="385846" indent="0">
              <a:buNone/>
              <a:defRPr sz="760" b="1"/>
            </a:lvl3pPr>
            <a:lvl4pPr marL="578770" indent="0">
              <a:buNone/>
              <a:defRPr sz="675" b="1"/>
            </a:lvl4pPr>
            <a:lvl5pPr marL="771692" indent="0">
              <a:buNone/>
              <a:defRPr sz="675" b="1"/>
            </a:lvl5pPr>
            <a:lvl6pPr marL="964615" indent="0">
              <a:buNone/>
              <a:defRPr sz="675" b="1"/>
            </a:lvl6pPr>
            <a:lvl7pPr marL="1157538" indent="0">
              <a:buNone/>
              <a:defRPr sz="675" b="1"/>
            </a:lvl7pPr>
            <a:lvl8pPr marL="1350461" indent="0">
              <a:buNone/>
              <a:defRPr sz="675" b="1"/>
            </a:lvl8pPr>
            <a:lvl9pPr marL="154338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1" y="2721483"/>
            <a:ext cx="3566160" cy="338328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14" b="1"/>
            </a:lvl1pPr>
            <a:lvl2pPr marL="192923" indent="0">
              <a:buNone/>
              <a:defRPr sz="844" b="1"/>
            </a:lvl2pPr>
            <a:lvl3pPr marL="385846" indent="0">
              <a:buNone/>
              <a:defRPr sz="760" b="1"/>
            </a:lvl3pPr>
            <a:lvl4pPr marL="578770" indent="0">
              <a:buNone/>
              <a:defRPr sz="675" b="1"/>
            </a:lvl4pPr>
            <a:lvl5pPr marL="771692" indent="0">
              <a:buNone/>
              <a:defRPr sz="675" b="1"/>
            </a:lvl5pPr>
            <a:lvl6pPr marL="964615" indent="0">
              <a:buNone/>
              <a:defRPr sz="675" b="1"/>
            </a:lvl6pPr>
            <a:lvl7pPr marL="1157538" indent="0">
              <a:buNone/>
              <a:defRPr sz="675" b="1"/>
            </a:lvl7pPr>
            <a:lvl8pPr marL="1350461" indent="0">
              <a:buNone/>
              <a:defRPr sz="675" b="1"/>
            </a:lvl8pPr>
            <a:lvl9pPr marL="154338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3"/>
            <a:ext cx="3566160" cy="338328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CFC3-C38C-4973-9593-9C0AA203E374}" type="datetime1">
              <a:rPr lang="en-US" smtClean="0"/>
              <a:t>7/20/2020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3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0E9B8-A638-47B9-8EAF-A06FB35BB403}" type="datetime1">
              <a:rPr lang="en-US" smtClean="0"/>
              <a:t>7/20/2020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14C0-40BC-46FB-ADE3-F7141007B5FB}" type="datetime1">
              <a:rPr lang="en-US" smtClean="0"/>
              <a:t>7/20/2020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168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6" y="1097280"/>
            <a:ext cx="4149639" cy="4663440"/>
          </a:xfrm>
        </p:spPr>
        <p:txBody>
          <a:bodyPr/>
          <a:lstStyle>
            <a:lvl1pPr>
              <a:defRPr sz="1350"/>
            </a:lvl1pPr>
            <a:lvl2pPr>
              <a:defRPr sz="1182"/>
            </a:lvl2pPr>
            <a:lvl3pPr>
              <a:defRPr sz="1014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717"/>
            </a:lvl1pPr>
            <a:lvl2pPr marL="192923" indent="0">
              <a:buNone/>
              <a:defRPr sz="506"/>
            </a:lvl2pPr>
            <a:lvl3pPr marL="385846" indent="0">
              <a:buNone/>
              <a:defRPr sz="422"/>
            </a:lvl3pPr>
            <a:lvl4pPr marL="578770" indent="0">
              <a:buNone/>
              <a:defRPr sz="380"/>
            </a:lvl4pPr>
            <a:lvl5pPr marL="771692" indent="0">
              <a:buNone/>
              <a:defRPr sz="380"/>
            </a:lvl5pPr>
            <a:lvl6pPr marL="964615" indent="0">
              <a:buNone/>
              <a:defRPr sz="380"/>
            </a:lvl6pPr>
            <a:lvl7pPr marL="1157538" indent="0">
              <a:buNone/>
              <a:defRPr sz="380"/>
            </a:lvl7pPr>
            <a:lvl8pPr marL="1350461" indent="0">
              <a:buNone/>
              <a:defRPr sz="380"/>
            </a:lvl8pPr>
            <a:lvl9pPr marL="1543384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97-2F5E-4770-AEEF-8F2730A3EA80}" type="datetime1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168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11" y="1069853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182"/>
            </a:lvl1pPr>
            <a:lvl2pPr marL="192923" indent="0">
              <a:buNone/>
              <a:defRPr sz="1182"/>
            </a:lvl2pPr>
            <a:lvl3pPr marL="385846" indent="0">
              <a:buNone/>
              <a:defRPr sz="1014"/>
            </a:lvl3pPr>
            <a:lvl4pPr marL="578770" indent="0">
              <a:buNone/>
              <a:defRPr sz="844"/>
            </a:lvl4pPr>
            <a:lvl5pPr marL="771692" indent="0">
              <a:buNone/>
              <a:defRPr sz="844"/>
            </a:lvl5pPr>
            <a:lvl6pPr marL="964615" indent="0">
              <a:buNone/>
              <a:defRPr sz="844"/>
            </a:lvl6pPr>
            <a:lvl7pPr marL="1157538" indent="0">
              <a:buNone/>
              <a:defRPr sz="844"/>
            </a:lvl7pPr>
            <a:lvl8pPr marL="1350461" indent="0">
              <a:buNone/>
              <a:defRPr sz="844"/>
            </a:lvl8pPr>
            <a:lvl9pPr marL="1543384" indent="0">
              <a:buNone/>
              <a:defRPr sz="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717"/>
            </a:lvl1pPr>
            <a:lvl2pPr marL="192923" indent="0">
              <a:buNone/>
              <a:defRPr sz="506"/>
            </a:lvl2pPr>
            <a:lvl3pPr marL="385846" indent="0">
              <a:buNone/>
              <a:defRPr sz="422"/>
            </a:lvl3pPr>
            <a:lvl4pPr marL="578770" indent="0">
              <a:buNone/>
              <a:defRPr sz="380"/>
            </a:lvl4pPr>
            <a:lvl5pPr marL="771692" indent="0">
              <a:buNone/>
              <a:defRPr sz="380"/>
            </a:lvl5pPr>
            <a:lvl6pPr marL="964615" indent="0">
              <a:buNone/>
              <a:defRPr sz="380"/>
            </a:lvl6pPr>
            <a:lvl7pPr marL="1157538" indent="0">
              <a:buNone/>
              <a:defRPr sz="380"/>
            </a:lvl7pPr>
            <a:lvl8pPr marL="1350461" indent="0">
              <a:buNone/>
              <a:defRPr sz="380"/>
            </a:lvl8pPr>
            <a:lvl9pPr marL="1543384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7599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69817"/>
            <a:ext cx="8778240" cy="6492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4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chemeClr val="accent1"/>
                </a:solidFill>
              </a:defRPr>
            </a:lvl1pPr>
          </a:lstStyle>
          <a:p>
            <a:fld id="{41B0D41C-F0D3-49F0-8041-67FC705A40C6}" type="datetime1">
              <a:rPr lang="en-US" smtClean="0"/>
              <a:pPr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chemeClr val="accent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2879F7A-5F0E-42C1-9EA8-E2BFA41AD9F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4056"/>
            <a:ext cx="893595" cy="8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8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71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385846" rtl="0" eaLnBrk="1" latinLnBrk="0" hangingPunct="1">
        <a:lnSpc>
          <a:spcPct val="90000"/>
        </a:lnSpc>
        <a:spcBef>
          <a:spcPct val="0"/>
        </a:spcBef>
        <a:buNone/>
        <a:defRPr sz="22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62" indent="-77169" algn="l" defTabSz="385846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SzPct val="80000"/>
        <a:buFont typeface="Corbe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192923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1014" kern="1200">
          <a:solidFill>
            <a:schemeClr val="tx1"/>
          </a:solidFill>
          <a:latin typeface="+mn-lt"/>
          <a:ea typeface="+mn-ea"/>
          <a:cs typeface="+mn-cs"/>
        </a:defRPr>
      </a:lvl2pPr>
      <a:lvl3pPr marL="308677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424431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4pPr>
      <a:lvl5pPr marL="517680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5pPr>
      <a:lvl6pPr marL="618884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6pPr>
      <a:lvl7pPr marL="731409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7pPr>
      <a:lvl8pPr marL="843933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8pPr>
      <a:lvl9pPr marL="956458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923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846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770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692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615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538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461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384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69817"/>
            <a:ext cx="8778240" cy="6492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4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chemeClr val="accent1"/>
                </a:solidFill>
              </a:defRPr>
            </a:lvl1pPr>
          </a:lstStyle>
          <a:p>
            <a:r>
              <a:rPr lang="en-US"/>
              <a:t>Regional Science Consortium</a:t>
            </a:r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ED0FFFD4-122F-46BB-981A-6C026EFFBDD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4056"/>
            <a:ext cx="893595" cy="8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3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hf sldNum="0" hdr="0" ftr="0" dt="0"/>
  <p:txStyles>
    <p:titleStyle>
      <a:lvl1pPr algn="l" defTabSz="385846" rtl="0" eaLnBrk="1" latinLnBrk="0" hangingPunct="1">
        <a:lnSpc>
          <a:spcPct val="90000"/>
        </a:lnSpc>
        <a:spcBef>
          <a:spcPct val="0"/>
        </a:spcBef>
        <a:buNone/>
        <a:defRPr sz="22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62" indent="-77169" algn="l" defTabSz="385846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SzPct val="80000"/>
        <a:buFont typeface="Corbe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192923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1014" kern="1200">
          <a:solidFill>
            <a:schemeClr val="tx1"/>
          </a:solidFill>
          <a:latin typeface="+mn-lt"/>
          <a:ea typeface="+mn-ea"/>
          <a:cs typeface="+mn-cs"/>
        </a:defRPr>
      </a:lvl2pPr>
      <a:lvl3pPr marL="308677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424431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4pPr>
      <a:lvl5pPr marL="517680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5pPr>
      <a:lvl6pPr marL="618884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6pPr>
      <a:lvl7pPr marL="731409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7pPr>
      <a:lvl8pPr marL="843933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8pPr>
      <a:lvl9pPr marL="956458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923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846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770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692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615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538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461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384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69817"/>
            <a:ext cx="8778240" cy="6492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4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chemeClr val="accent1"/>
                </a:solidFill>
              </a:defRPr>
            </a:lvl1pPr>
          </a:lstStyle>
          <a:p>
            <a:r>
              <a:rPr lang="en-US"/>
              <a:t>Regional Science Consortium</a:t>
            </a:r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40C093A-899E-4ECB-B07E-E75B50ACC1E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4056"/>
            <a:ext cx="893595" cy="8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9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hf sldNum="0" hdr="0" ftr="0" dt="0"/>
  <p:txStyles>
    <p:titleStyle>
      <a:lvl1pPr algn="l" defTabSz="385846" rtl="0" eaLnBrk="1" latinLnBrk="0" hangingPunct="1">
        <a:lnSpc>
          <a:spcPct val="90000"/>
        </a:lnSpc>
        <a:spcBef>
          <a:spcPct val="0"/>
        </a:spcBef>
        <a:buNone/>
        <a:defRPr sz="22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62" indent="-77169" algn="l" defTabSz="385846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192923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08677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24431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17680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18884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6pPr>
      <a:lvl7pPr marL="731409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7pPr>
      <a:lvl8pPr marL="843933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8pPr>
      <a:lvl9pPr marL="956458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923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846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770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692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615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538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461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384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hyperlink" Target="https://www.insauga.com/new-stormwater-management-centres-coming-to-mississauga" TargetMode="Externa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hyperlink" Target="https://www.michigan.gov/documents/deq/ess-nps-savvy-bmp_209386_7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hyperlink" Target="https://www.michigan.gov/documents/deq/ess-nps-savvy-bmp_209386_7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://commons.wikimedia.org/wiki/File:North-Bend-Uplands-Runoff-pond-3942.jpg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s://www.michigan.gov/documents/deq/ess-nps-savvy-bmp_209386_7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deq.utah.gov/water-quality/low-impact-development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hyperlink" Target="https://deq.utah.gov/water-quality/low-impact-developmen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hyperlink" Target="https://deq.utah.gov/water-quality/low-impact-developmen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hyperlink" Target="https://www.epa.gov/soakuptherain/soak-rain-rain-barrels#:~:text=Rain%20barrels%20capture%20water%20from,for%20use%20in%20your%20landscape.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hyperlink" Target="https://deq.utah.gov/water-quality/low-impact-development" TargetMode="Externa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hyperlink" Target="http://www.regscitv.com/" TargetMode="External"/><Relationship Id="rId4" Type="http://schemas.openxmlformats.org/officeDocument/2006/relationships/hyperlink" Target="http://www.regsciconsort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usgs.gov/special-topic/water-science-school/science/runoff-surface-and-overland-water-runoff?qt-science_center_objects=0#qt-science_center_objects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usgs.gov/special-topic/water-science-school/science/runoff-surface-and-overland-water-runoff?qt-science_center_objects=0#qt-science_center_objects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hyperlink" Target="https://www.usgs.gov/special-topic/water-science-school/science/runoff-surface-and-overland-water-runoff?qt-science_center_objects=0#qt-science_center_object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kevharb/2939712765/" TargetMode="Externa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la.streetsblog.org/2014/04/30/metro-raising-parking-rates-for-noho-and-universal-most-parking-still-free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11.jpeg"/><Relationship Id="rId10" Type="http://schemas.openxmlformats.org/officeDocument/2006/relationships/hyperlink" Target="https://en.wikipedia.org/wiki/Woodbridge,_Detroit" TargetMode="External"/><Relationship Id="rId4" Type="http://schemas.openxmlformats.org/officeDocument/2006/relationships/hyperlink" Target="https://eriecountypa.gov/departments/planning-and-community-development/resources/stormwater-information/" TargetMode="Externa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pennsylvaniasgreatlakesregion/3774587861/" TargetMode="Externa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flickr.com/photos/raeallen/7523761/" TargetMode="External"/><Relationship Id="rId5" Type="http://schemas.openxmlformats.org/officeDocument/2006/relationships/image" Target="../media/image14.jpg"/><Relationship Id="rId4" Type="http://schemas.openxmlformats.org/officeDocument/2006/relationships/hyperlink" Target="https://www.toaks.org/departments/public-works/sustainability/water/landscaping-and-lawns/pervious-surfaces" TargetMode="Externa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hyperlink" Target="https://www.toaks.org/departments/public-works/sustainability/water/landscaping-and-lawns/pervious-surfac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hyperlink" Target="https://www.toaks.org/departments/public-works/sustainability/water/landscaping-and-lawns/pervious-surfac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445" y="914402"/>
            <a:ext cx="6345302" cy="1311006"/>
          </a:xfrm>
          <a:solidFill>
            <a:schemeClr val="bg1">
              <a:alpha val="23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4000" dirty="0"/>
              <a:t>STORMWATER RUNOFF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DA8144-E0B8-4CAC-B33F-D8AB09CAE8CE}"/>
              </a:ext>
            </a:extLst>
          </p:cNvPr>
          <p:cNvCxnSpPr/>
          <p:nvPr/>
        </p:nvCxnSpPr>
        <p:spPr>
          <a:xfrm>
            <a:off x="1752600" y="2422660"/>
            <a:ext cx="518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outdoor, water, train, grass&#10;&#10;Description automatically generated">
            <a:extLst>
              <a:ext uri="{FF2B5EF4-FFF2-40B4-BE49-F238E27FC236}">
                <a16:creationId xmlns:a16="http://schemas.microsoft.com/office/drawing/2014/main" id="{EB6AB913-E38D-4A29-8B43-69582A2939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994" r="13012"/>
          <a:stretch/>
        </p:blipFill>
        <p:spPr>
          <a:xfrm>
            <a:off x="2893696" y="2666353"/>
            <a:ext cx="3352800" cy="238746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B93FB6-43A3-4760-8BC2-EA0657B02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299">
        <p:fade/>
      </p:transition>
    </mc:Choice>
    <mc:Fallback xmlns="">
      <p:transition spd="med" advTm="11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C903C-BC13-4B66-8A73-271AC380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STORMWATER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FD8C0-CBB9-4658-8D0F-0583A6666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Reduces or eliminates the negative impacts of runoff</a:t>
            </a:r>
            <a:endParaRPr lang="en-US" sz="1889" dirty="0"/>
          </a:p>
          <a:p>
            <a:endParaRPr lang="en-US" sz="2000" dirty="0"/>
          </a:p>
          <a:p>
            <a:r>
              <a:rPr lang="en-US" sz="2000" dirty="0"/>
              <a:t>Includes</a:t>
            </a:r>
          </a:p>
          <a:p>
            <a:pPr lvl="1"/>
            <a:r>
              <a:rPr lang="en-US" sz="1889" dirty="0"/>
              <a:t>Controlling flooding</a:t>
            </a:r>
          </a:p>
          <a:p>
            <a:pPr lvl="1"/>
            <a:r>
              <a:rPr lang="en-US" sz="1889" dirty="0"/>
              <a:t>Reducing erosion</a:t>
            </a:r>
          </a:p>
          <a:p>
            <a:pPr lvl="1"/>
            <a:r>
              <a:rPr lang="en-US" sz="1889" dirty="0"/>
              <a:t>Improving water quality</a:t>
            </a:r>
          </a:p>
          <a:p>
            <a:endParaRPr lang="en-US" sz="2000" dirty="0"/>
          </a:p>
          <a:p>
            <a:r>
              <a:rPr lang="en-US" sz="2000" dirty="0"/>
              <a:t>Accomplished by implementing Best Management Practices (BMPs)</a:t>
            </a:r>
          </a:p>
          <a:p>
            <a:pPr lvl="1"/>
            <a:r>
              <a:rPr lang="en-US" sz="1889" dirty="0"/>
              <a:t>Structural, vegetative, or managerial practices</a:t>
            </a:r>
          </a:p>
          <a:p>
            <a:pPr lvl="1"/>
            <a:r>
              <a:rPr lang="en-US" sz="1889" dirty="0"/>
              <a:t>Used to treat, prevent, or reduce water pollution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51C84-F571-4A73-97B5-3B13FDD9A097}"/>
              </a:ext>
            </a:extLst>
          </p:cNvPr>
          <p:cNvSpPr txBox="1"/>
          <p:nvPr/>
        </p:nvSpPr>
        <p:spPr>
          <a:xfrm>
            <a:off x="152400" y="6400800"/>
            <a:ext cx="495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https://www.michigan.gov/documents/deq/ess-nps-savvy-bmp_209386_7.pdf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F01361-6F27-4C7D-BD08-5A8AAB8B8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535">
        <p:fade/>
      </p:transition>
    </mc:Choice>
    <mc:Fallback xmlns="">
      <p:transition spd="med" advTm="335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BD58B-4F28-48CD-BF41-296CBC98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BEST MANAGEMENT PRACTICES (BMPs)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FB910-4E43-4436-8EDE-90C21A434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Permeable surfaces</a:t>
            </a:r>
          </a:p>
          <a:p>
            <a:pPr lvl="1"/>
            <a:r>
              <a:rPr lang="en-US" sz="1889" dirty="0"/>
              <a:t>Allows water to infiltrate pavement and enter soil</a:t>
            </a:r>
          </a:p>
          <a:p>
            <a:pPr lvl="1"/>
            <a:r>
              <a:rPr lang="en-US" sz="1889" dirty="0"/>
              <a:t>Removes fine grain pollutants and provides erosion control</a:t>
            </a:r>
          </a:p>
          <a:p>
            <a:pPr lvl="1"/>
            <a:r>
              <a:rPr lang="en-US" sz="1889" dirty="0"/>
              <a:t>Pervious pavement, pavers, etc.</a:t>
            </a:r>
          </a:p>
          <a:p>
            <a:endParaRPr lang="en-US" sz="211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C34B3-BD18-47D7-B3B6-5540C2D9765B}"/>
              </a:ext>
            </a:extLst>
          </p:cNvPr>
          <p:cNvSpPr txBox="1"/>
          <p:nvPr/>
        </p:nvSpPr>
        <p:spPr>
          <a:xfrm>
            <a:off x="152400" y="6400800"/>
            <a:ext cx="495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https://www.michigan.gov/documents/deq/ess-nps-savvy-bmp_209386_7.pdf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95FE98-7972-469B-9B72-3F9D5875A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080" y="3653800"/>
            <a:ext cx="4953000" cy="251019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D0AE38B-CBA4-459B-A66B-88D85BA97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6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524">
        <p:fade/>
      </p:transition>
    </mc:Choice>
    <mc:Fallback xmlns="">
      <p:transition spd="med" advTm="35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BD58B-4F28-48CD-BF41-296CBC98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BEST MANAGEMENT PRACTICES (BMPs)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FB910-4E43-4436-8EDE-90C21A434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Extended Detention Ponds</a:t>
            </a:r>
          </a:p>
          <a:p>
            <a:pPr lvl="1"/>
            <a:r>
              <a:rPr lang="en-US" sz="1889" dirty="0"/>
              <a:t>Hold stormwater until pollutants settle to the bottom</a:t>
            </a:r>
          </a:p>
          <a:p>
            <a:pPr lvl="1"/>
            <a:r>
              <a:rPr lang="en-US" sz="1889" dirty="0"/>
              <a:t>Water is released slowly into nearby water body</a:t>
            </a:r>
          </a:p>
          <a:p>
            <a:pPr lvl="1"/>
            <a:r>
              <a:rPr lang="en-US" sz="1889" dirty="0"/>
              <a:t>Reduces flooding and pollution in system</a:t>
            </a:r>
          </a:p>
          <a:p>
            <a:r>
              <a:rPr lang="en-US" sz="2000" dirty="0"/>
              <a:t>Water pond/detention ponds</a:t>
            </a:r>
          </a:p>
          <a:p>
            <a:pPr lvl="1"/>
            <a:r>
              <a:rPr lang="en-US" sz="1889" dirty="0"/>
              <a:t>Allow incoming runoff to replace existing pond water</a:t>
            </a:r>
          </a:p>
          <a:p>
            <a:pPr lvl="1"/>
            <a:r>
              <a:rPr lang="en-US" sz="1889" dirty="0"/>
              <a:t>Pollutants settle to the bottom preventing from entering system</a:t>
            </a:r>
          </a:p>
          <a:p>
            <a:pPr lvl="1"/>
            <a:r>
              <a:rPr lang="en-US" sz="1889" dirty="0"/>
              <a:t>Provides minimal flood protection</a:t>
            </a:r>
          </a:p>
          <a:p>
            <a:r>
              <a:rPr lang="en-US" sz="2000" dirty="0"/>
              <a:t>Infiltration basins</a:t>
            </a:r>
          </a:p>
          <a:p>
            <a:pPr lvl="1"/>
            <a:r>
              <a:rPr lang="en-US" sz="1889" dirty="0"/>
              <a:t>Capture stormwater and allow it to filter back into the ground</a:t>
            </a:r>
          </a:p>
          <a:p>
            <a:pPr lvl="1"/>
            <a:r>
              <a:rPr lang="en-US" sz="1889" dirty="0"/>
              <a:t>Can be clogged by coarse grained pollutants</a:t>
            </a:r>
          </a:p>
          <a:p>
            <a:pPr lvl="3"/>
            <a:endParaRPr lang="en-US" sz="1663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59038-A896-451D-BB4C-A38C739723BE}"/>
              </a:ext>
            </a:extLst>
          </p:cNvPr>
          <p:cNvSpPr txBox="1"/>
          <p:nvPr/>
        </p:nvSpPr>
        <p:spPr>
          <a:xfrm>
            <a:off x="152400" y="6400800"/>
            <a:ext cx="495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https://www.michigan.gov/documents/deq/ess-nps-savvy-bmp_209386_7.pdf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17" name="Picture 16" descr="A close up of a flower garden&#10;&#10;Description automatically generated">
            <a:extLst>
              <a:ext uri="{FF2B5EF4-FFF2-40B4-BE49-F238E27FC236}">
                <a16:creationId xmlns:a16="http://schemas.microsoft.com/office/drawing/2014/main" id="{D82F0B95-2E9B-4A35-A39E-4D9ECECA58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833" t="16250" r="36667" b="1527"/>
          <a:stretch/>
        </p:blipFill>
        <p:spPr>
          <a:xfrm>
            <a:off x="6934200" y="1828800"/>
            <a:ext cx="1828800" cy="180441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B4A33C-44BF-4866-B584-5435BF059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436">
        <p:fade/>
      </p:transition>
    </mc:Choice>
    <mc:Fallback xmlns="">
      <p:transition spd="med" advTm="115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BD58B-4F28-48CD-BF41-296CBC98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BEST MANAGEMENT PRACTICES (BMPs)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FB910-4E43-4436-8EDE-90C21A434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Basins/swales/strips</a:t>
            </a:r>
          </a:p>
          <a:p>
            <a:pPr lvl="1"/>
            <a:r>
              <a:rPr lang="en-US" sz="1889" dirty="0"/>
              <a:t>Improve water quality by filtering heavy metals, nutrients, suspended solids, oils and grease</a:t>
            </a:r>
          </a:p>
          <a:p>
            <a:pPr lvl="1"/>
            <a:r>
              <a:rPr lang="en-US" sz="1889" dirty="0"/>
              <a:t>Reduce storm water volume by storing runoff</a:t>
            </a:r>
          </a:p>
          <a:p>
            <a:pPr lvl="1"/>
            <a:r>
              <a:rPr lang="en-US" sz="1889" dirty="0"/>
              <a:t>Typically vegetated along the channel bottom and sides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8483A-EB14-4732-96A5-821AE37E4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842" y="3692562"/>
            <a:ext cx="2766222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500AAC-A40E-464E-97BC-8800C389A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420" y="3672840"/>
            <a:ext cx="3416580" cy="2562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D2A3B9-9371-4530-9490-2CE1304A19B9}"/>
              </a:ext>
            </a:extLst>
          </p:cNvPr>
          <p:cNvSpPr txBox="1"/>
          <p:nvPr/>
        </p:nvSpPr>
        <p:spPr>
          <a:xfrm>
            <a:off x="152400" y="6404809"/>
            <a:ext cx="40126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https://deq.utah.gov/water-quality/low-impact-development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FAEEC41-CB8D-4122-A1A3-8F75320BD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882">
        <p:fade/>
      </p:transition>
    </mc:Choice>
    <mc:Fallback xmlns="">
      <p:transition spd="med" advTm="528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BD58B-4F28-48CD-BF41-296CBC98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BEST MANAGEMENT PRACTICES (BMPs)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FB910-4E43-4436-8EDE-90C21A434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Rain Gardens</a:t>
            </a:r>
          </a:p>
          <a:p>
            <a:pPr lvl="1"/>
            <a:r>
              <a:rPr lang="en-US" sz="1890" dirty="0"/>
              <a:t>Small-scale, shallow vegetated depressions that store and filter storm water or runoff from impervious surfaces</a:t>
            </a:r>
          </a:p>
          <a:p>
            <a:pPr lvl="1"/>
            <a:r>
              <a:rPr lang="en-US" sz="1890" dirty="0"/>
              <a:t>Include compost-amended native soils planted with native trees, shrubs, plants and groundcovers</a:t>
            </a:r>
          </a:p>
          <a:p>
            <a:pPr lvl="1"/>
            <a:r>
              <a:rPr lang="en-US" sz="1890" dirty="0"/>
              <a:t>Great for any location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504F7A-A112-4107-883A-97E19DD69801}"/>
              </a:ext>
            </a:extLst>
          </p:cNvPr>
          <p:cNvSpPr txBox="1"/>
          <p:nvPr/>
        </p:nvSpPr>
        <p:spPr>
          <a:xfrm>
            <a:off x="152400" y="6404809"/>
            <a:ext cx="40126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https://deq.utah.gov/water-quality/low-impact-development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3682104-5F14-4BEC-90C6-692D582F9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FC72B-0505-4134-9C2B-8E472686D0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86" t="10497" r="15846"/>
          <a:stretch/>
        </p:blipFill>
        <p:spPr>
          <a:xfrm>
            <a:off x="5036234" y="3665806"/>
            <a:ext cx="2608730" cy="2506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22736-FE5F-40D7-A4EB-89FCEF3472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921"/>
          <a:stretch/>
        </p:blipFill>
        <p:spPr>
          <a:xfrm>
            <a:off x="1219200" y="4000532"/>
            <a:ext cx="3124200" cy="206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0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406">
        <p:fade/>
      </p:transition>
    </mc:Choice>
    <mc:Fallback xmlns="">
      <p:transition spd="med" advTm="514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BD58B-4F28-48CD-BF41-296CBC98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BEST MANAGEMENT PRACTICES (BMPs)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FB910-4E43-4436-8EDE-90C21A434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Green roofs</a:t>
            </a:r>
          </a:p>
          <a:p>
            <a:pPr lvl="1"/>
            <a:r>
              <a:rPr lang="en-US" sz="1890" dirty="0"/>
              <a:t>Mitigate the effects of urbanization on water quality by filtering, absorbing or detaining rainfall</a:t>
            </a:r>
          </a:p>
          <a:p>
            <a:pPr lvl="1"/>
            <a:r>
              <a:rPr lang="en-US" sz="1890" dirty="0"/>
              <a:t>Constructed of lightweight soil media including a drainage layer and impermeable membrane to protect the building structure</a:t>
            </a:r>
          </a:p>
          <a:p>
            <a:pPr lvl="1"/>
            <a:r>
              <a:rPr lang="en-US" sz="1890" dirty="0"/>
              <a:t>Special plants that thrive in the harsh, dry, high temperatures of the roof and tolerate short, intense periods of rainfall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3E9B7-0697-4BB8-9F22-5F17A26B0D3A}"/>
              </a:ext>
            </a:extLst>
          </p:cNvPr>
          <p:cNvSpPr txBox="1"/>
          <p:nvPr/>
        </p:nvSpPr>
        <p:spPr>
          <a:xfrm>
            <a:off x="152400" y="6404809"/>
            <a:ext cx="40126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https://deq.utah.gov/water-quality/low-impact-development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521F48-5E42-4F01-9544-7D42EBEA6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A4E723-299B-4BE6-94F8-C16DB70CE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754" y="4397233"/>
            <a:ext cx="3080614" cy="1725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FC2500-DF77-4329-9673-05276EBCDF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919" b="10268"/>
          <a:stretch/>
        </p:blipFill>
        <p:spPr>
          <a:xfrm>
            <a:off x="4310868" y="4269205"/>
            <a:ext cx="3650516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910">
        <p:fade/>
      </p:transition>
    </mc:Choice>
    <mc:Fallback xmlns="">
      <p:transition spd="med" advTm="68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BD58B-4F28-48CD-BF41-296CBC98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BEST MANAGEMENT PRACTICES (BMPs)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FB910-4E43-4436-8EDE-90C21A434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Rain barrel</a:t>
            </a:r>
          </a:p>
          <a:p>
            <a:pPr lvl="1"/>
            <a:r>
              <a:rPr lang="en-US" sz="1890" dirty="0"/>
              <a:t>Captures water runoff from impervious surfaces such as roof and stores it for later use</a:t>
            </a:r>
          </a:p>
          <a:p>
            <a:pPr lvl="1"/>
            <a:r>
              <a:rPr lang="en-US" sz="1890" dirty="0"/>
              <a:t>Reduces the amount of runoff </a:t>
            </a:r>
          </a:p>
          <a:p>
            <a:pPr lvl="1"/>
            <a:r>
              <a:rPr lang="en-US" sz="1890" dirty="0"/>
              <a:t>Conserves water and a source of free water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C34B3-BD18-47D7-B3B6-5540C2D9765B}"/>
              </a:ext>
            </a:extLst>
          </p:cNvPr>
          <p:cNvSpPr txBox="1"/>
          <p:nvPr/>
        </p:nvSpPr>
        <p:spPr>
          <a:xfrm>
            <a:off x="152400" y="62484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https://www.epa.gov/soakuptherain/soak-rain-rain-barrels#:~:text=Rain%20barrels%20capture%20water%20from,for%20use%20in%20your%20landscape</a:t>
            </a:r>
            <a:r>
              <a:rPr lang="en-US" sz="1000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CFA6D2-0B11-4487-941B-2EEF1F9DD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D22204-7E39-46E6-9DE6-C932B09FC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829998"/>
            <a:ext cx="3419475" cy="2279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A0336F-F38A-4885-B1A1-3A68EDBDF7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110" b="12222"/>
          <a:stretch/>
        </p:blipFill>
        <p:spPr>
          <a:xfrm>
            <a:off x="6324600" y="2990801"/>
            <a:ext cx="2290550" cy="27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2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213">
        <p:fade/>
      </p:transition>
    </mc:Choice>
    <mc:Fallback xmlns="">
      <p:transition spd="med" advTm="362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C818-A7DC-41C4-A4B9-79A421EEC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762000"/>
            <a:ext cx="1828800" cy="487680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Example of a stormwater friendly neighborhood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FF1888-A972-4098-B267-9842FF83C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6970"/>
            <a:ext cx="6096000" cy="613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CD7CA9-E821-4936-9E5A-FFF7C5068716}"/>
              </a:ext>
            </a:extLst>
          </p:cNvPr>
          <p:cNvSpPr txBox="1"/>
          <p:nvPr/>
        </p:nvSpPr>
        <p:spPr>
          <a:xfrm>
            <a:off x="152400" y="6404809"/>
            <a:ext cx="40126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https://deq.utah.gov/water-quality/low-impact-development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65BE9D6-33D5-4D5D-9A4C-5AEDD6E52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903">
        <p:fade/>
      </p:transition>
    </mc:Choice>
    <mc:Fallback xmlns="">
      <p:transition spd="med" advTm="439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DEBB-F231-4636-B375-FAA8A8C35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STORMWATER BMPs IN ERIE, PA</a:t>
            </a:r>
          </a:p>
        </p:txBody>
      </p:sp>
      <p:pic>
        <p:nvPicPr>
          <p:cNvPr id="4" name="Picture 3" descr="A picture containing outdoor, building, rock, sitting&#10;&#10;Description automatically generated">
            <a:extLst>
              <a:ext uri="{FF2B5EF4-FFF2-40B4-BE49-F238E27FC236}">
                <a16:creationId xmlns:a16="http://schemas.microsoft.com/office/drawing/2014/main" id="{A7884C7B-7083-4DF2-9769-4AA20B0F77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6"/>
          <a:stretch/>
        </p:blipFill>
        <p:spPr>
          <a:xfrm>
            <a:off x="6552935" y="2969797"/>
            <a:ext cx="2288519" cy="2685921"/>
          </a:xfrm>
          <a:prstGeom prst="rect">
            <a:avLst/>
          </a:prstGeom>
        </p:spPr>
      </p:pic>
      <p:pic>
        <p:nvPicPr>
          <p:cNvPr id="6" name="Picture 5" descr="A long bridge over some water&#10;&#10;Description automatically generated">
            <a:extLst>
              <a:ext uri="{FF2B5EF4-FFF2-40B4-BE49-F238E27FC236}">
                <a16:creationId xmlns:a16="http://schemas.microsoft.com/office/drawing/2014/main" id="{267EB4F1-3EF4-47AF-93C3-357B304D31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15" y="1724679"/>
            <a:ext cx="2401019" cy="3201359"/>
          </a:xfrm>
          <a:prstGeom prst="rect">
            <a:avLst/>
          </a:prstGeom>
        </p:spPr>
      </p:pic>
      <p:pic>
        <p:nvPicPr>
          <p:cNvPr id="8" name="Picture 7" descr="A picture containing outdoor, snow, parked, street&#10;&#10;Description automatically generated">
            <a:extLst>
              <a:ext uri="{FF2B5EF4-FFF2-40B4-BE49-F238E27FC236}">
                <a16:creationId xmlns:a16="http://schemas.microsoft.com/office/drawing/2014/main" id="{58CFDA66-A806-49AC-94D7-F7432639A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50" y="3476051"/>
            <a:ext cx="3913338" cy="3108554"/>
          </a:xfrm>
          <a:prstGeom prst="rect">
            <a:avLst/>
          </a:prstGeom>
        </p:spPr>
      </p:pic>
      <p:pic>
        <p:nvPicPr>
          <p:cNvPr id="10" name="Picture 9" descr="A snow covered field&#10;&#10;Description automatically generated">
            <a:extLst>
              <a:ext uri="{FF2B5EF4-FFF2-40B4-BE49-F238E27FC236}">
                <a16:creationId xmlns:a16="http://schemas.microsoft.com/office/drawing/2014/main" id="{CFE77D53-E82C-4A57-8AC3-080A14A598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5" y="1760506"/>
            <a:ext cx="3224776" cy="2418582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2F90CBB-4A2C-4986-A9F1-97887390B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5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162">
        <p:fade/>
      </p:transition>
    </mc:Choice>
    <mc:Fallback xmlns="">
      <p:transition spd="med" advTm="93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DEBB-F231-4636-B375-FAA8A8C35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STORMWATER BMPs IN ERIE, PA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2062A0F-2346-48A5-A805-6E9AAB51A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73306"/>
            <a:ext cx="7696200" cy="497989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F746702-5310-42D9-A001-F2299AB89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3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02">
        <p:fade/>
      </p:transition>
    </mc:Choice>
    <mc:Fallback xmlns="">
      <p:transition spd="med" advTm="193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BE2E-A4FD-437A-A657-9FC547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WHAT IS STORMWATER RUNOFF?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B82A-4AD5-4EAC-A49C-056A7E2E7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2057400"/>
            <a:ext cx="3080307" cy="4191000"/>
          </a:xfrm>
        </p:spPr>
        <p:txBody>
          <a:bodyPr>
            <a:normAutofit/>
          </a:bodyPr>
          <a:lstStyle/>
          <a:p>
            <a:r>
              <a:rPr lang="en-US" sz="2000" dirty="0"/>
              <a:t> Stormwater</a:t>
            </a:r>
          </a:p>
          <a:p>
            <a:pPr lvl="1"/>
            <a:r>
              <a:rPr lang="en-US" sz="1889" dirty="0"/>
              <a:t>Water created by precipitation events, such as rainfall or snowmelt</a:t>
            </a:r>
          </a:p>
          <a:p>
            <a:r>
              <a:rPr lang="en-US" sz="2000" dirty="0"/>
              <a:t>Runoff</a:t>
            </a:r>
          </a:p>
          <a:p>
            <a:pPr lvl="1"/>
            <a:r>
              <a:rPr lang="en-US" sz="1890" dirty="0"/>
              <a:t>Water that does not infiltrate into the ground</a:t>
            </a:r>
            <a:endParaRPr lang="en-US" sz="1889" dirty="0"/>
          </a:p>
          <a:p>
            <a:pPr lvl="1"/>
            <a:r>
              <a:rPr lang="en-US" sz="1889" dirty="0"/>
              <a:t>Flows over land and impervious surfaces</a:t>
            </a:r>
          </a:p>
          <a:p>
            <a:pPr lvl="2"/>
            <a:r>
              <a:rPr lang="en-US" sz="1740" dirty="0"/>
              <a:t>Impervious surfaces: Surfaces that do not allow stormwater to percolate through the soils below them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972B8-B14D-4806-B372-31D367122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616911"/>
            <a:ext cx="4377921" cy="463148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3D5A2CB-9D13-47C5-954C-DCC46FF2F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9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771">
        <p:fade/>
      </p:transition>
    </mc:Choice>
    <mc:Fallback xmlns="">
      <p:transition spd="med" advTm="917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1A84-F9B8-4780-BBB6-FD6B9C65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IDENTIFYING IMPERVIOUS &amp; PERVIOUS SURFACES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1E05E-F4F6-4136-BB0A-AA4B86A4F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Answer each of the questions below for the following images</a:t>
            </a:r>
          </a:p>
          <a:p>
            <a:pPr lvl="1"/>
            <a:endParaRPr lang="en-US" sz="1889" dirty="0"/>
          </a:p>
          <a:p>
            <a:pPr lvl="1"/>
            <a:r>
              <a:rPr lang="en-US" sz="1889" dirty="0"/>
              <a:t>Mostly pervious or impervious surfaces?</a:t>
            </a:r>
          </a:p>
          <a:p>
            <a:endParaRPr lang="en-US" sz="2000" dirty="0"/>
          </a:p>
          <a:p>
            <a:pPr lvl="1"/>
            <a:r>
              <a:rPr lang="en-US" sz="1889" dirty="0"/>
              <a:t>How well does this area manage stormwater runoff?</a:t>
            </a:r>
          </a:p>
          <a:p>
            <a:endParaRPr lang="en-US" sz="2000" dirty="0"/>
          </a:p>
          <a:p>
            <a:pPr lvl="1"/>
            <a:endParaRPr lang="en-US" sz="1889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DDBA3F-FC15-48DB-8BE8-DFF1BE525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7">
        <p:fade/>
      </p:transition>
    </mc:Choice>
    <mc:Fallback xmlns="">
      <p:transition spd="med" advTm="27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1A84-F9B8-4780-BBB6-FD6B9C65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IDENTIFY PERVIOUS &amp; IMPERVIOUS SURFACES IN THE IMAGE BELOW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F5F24-3EEA-4D35-BF15-A2C1B66D4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0" t="9980" r="14166" b="7016"/>
          <a:stretch/>
        </p:blipFill>
        <p:spPr>
          <a:xfrm>
            <a:off x="2007870" y="1981199"/>
            <a:ext cx="5105400" cy="42672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FA17AD-B8CF-4E5C-BAA7-71AD2BDC0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231">
        <p:fade/>
      </p:transition>
    </mc:Choice>
    <mc:Fallback xmlns="">
      <p:transition spd="med" advTm="592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1A84-F9B8-4780-BBB6-FD6B9C65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IDENTIFY PERVIOUS &amp; IMPERVIOUS SURFACES IN THE IMAGE BELOW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7E94D-1437-4A65-9A84-C16B50F2B3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1" t="9980" r="12499" b="7016"/>
          <a:stretch/>
        </p:blipFill>
        <p:spPr>
          <a:xfrm>
            <a:off x="1931670" y="1988233"/>
            <a:ext cx="5257800" cy="42672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1C7890-F02A-454B-B347-788348DA5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809">
        <p:fade/>
      </p:transition>
    </mc:Choice>
    <mc:Fallback xmlns="">
      <p:transition spd="med" advTm="37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D62E0C-D47B-4598-8D90-D3D6B7532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4343400"/>
            <a:ext cx="4648200" cy="1668520"/>
          </a:xfrm>
        </p:spPr>
        <p:txBody>
          <a:bodyPr>
            <a:noAutofit/>
          </a:bodyPr>
          <a:lstStyle/>
          <a:p>
            <a:r>
              <a:rPr lang="en-US" dirty="0"/>
              <a:t>BROUGHT TO YOU BY…</a:t>
            </a:r>
          </a:p>
          <a:p>
            <a:r>
              <a:rPr lang="en-US" dirty="0"/>
              <a:t>THE REGIONAL SCIENCE</a:t>
            </a:r>
          </a:p>
          <a:p>
            <a:r>
              <a:rPr lang="en-US" dirty="0"/>
              <a:t>CONSORTIUM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F1D338-BD00-41AE-8F76-9D5D34C97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856">
        <p:fade/>
      </p:transition>
    </mc:Choice>
    <mc:Fallback xmlns="">
      <p:transition spd="med" advTm="27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D62E0C-D47B-4598-8D90-D3D6B7532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343400"/>
            <a:ext cx="4495800" cy="1668520"/>
          </a:xfrm>
        </p:spPr>
        <p:txBody>
          <a:bodyPr>
            <a:normAutofit/>
          </a:bodyPr>
          <a:lstStyle/>
          <a:p>
            <a:r>
              <a:rPr lang="en-US" dirty="0"/>
              <a:t>LEARN MORE AT…</a:t>
            </a:r>
          </a:p>
          <a:p>
            <a:r>
              <a:rPr lang="en-US" dirty="0">
                <a:hlinkClick r:id="rId4"/>
              </a:rPr>
              <a:t>www.RegSciConsort.com</a:t>
            </a:r>
            <a:endParaRPr lang="en-US" dirty="0"/>
          </a:p>
          <a:p>
            <a:r>
              <a:rPr lang="en-US" dirty="0">
                <a:hlinkClick r:id="rId5"/>
              </a:rPr>
              <a:t>www.RegSciTV.com</a:t>
            </a:r>
            <a:endParaRPr lang="en-US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99668C-3901-4E8F-874E-8F3803D1E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3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79">
        <p:fade/>
      </p:transition>
    </mc:Choice>
    <mc:Fallback xmlns="">
      <p:transition spd="med" advTm="86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2F35-9FE8-42A1-B177-99B9E3E7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RUNOFF AND WATER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46B0A-15C0-4F15-83A4-273AC1100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Non-point pollution</a:t>
            </a:r>
          </a:p>
          <a:p>
            <a:pPr lvl="1"/>
            <a:r>
              <a:rPr lang="en-US" sz="1889" dirty="0"/>
              <a:t>Excess nutrients</a:t>
            </a:r>
          </a:p>
          <a:p>
            <a:pPr lvl="2"/>
            <a:r>
              <a:rPr lang="en-US" sz="1740" dirty="0"/>
              <a:t>Nitrogen &amp; phosphorous</a:t>
            </a:r>
          </a:p>
          <a:p>
            <a:pPr lvl="1"/>
            <a:r>
              <a:rPr lang="en-US" sz="1889" dirty="0"/>
              <a:t>Litter</a:t>
            </a:r>
          </a:p>
          <a:p>
            <a:pPr lvl="2"/>
            <a:r>
              <a:rPr lang="en-US" sz="1740" dirty="0"/>
              <a:t>Plastic bottles, wrappers, etc.</a:t>
            </a:r>
          </a:p>
          <a:p>
            <a:pPr lvl="1"/>
            <a:r>
              <a:rPr lang="en-US" sz="1889" dirty="0"/>
              <a:t>Bacteria</a:t>
            </a:r>
          </a:p>
          <a:p>
            <a:pPr lvl="2"/>
            <a:r>
              <a:rPr lang="en-US" sz="1740" dirty="0"/>
              <a:t>From animal &amp; human waste</a:t>
            </a:r>
          </a:p>
          <a:p>
            <a:pPr lvl="1"/>
            <a:r>
              <a:rPr lang="en-US" sz="1889" dirty="0"/>
              <a:t>Sediment</a:t>
            </a:r>
          </a:p>
          <a:p>
            <a:pPr lvl="1"/>
            <a:r>
              <a:rPr lang="en-US" sz="1889" dirty="0"/>
              <a:t>Pesticides</a:t>
            </a:r>
          </a:p>
          <a:p>
            <a:pPr lvl="1"/>
            <a:r>
              <a:rPr lang="en-US" sz="1889" dirty="0"/>
              <a:t>Metals</a:t>
            </a:r>
          </a:p>
          <a:p>
            <a:pPr lvl="1"/>
            <a:r>
              <a:rPr lang="en-US" sz="1889" dirty="0"/>
              <a:t>Petroleum products</a:t>
            </a:r>
          </a:p>
          <a:p>
            <a:pPr lvl="2"/>
            <a:r>
              <a:rPr lang="en-US" sz="1740" dirty="0"/>
              <a:t>Leaking vehicles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F56B4-A5AB-423B-B89F-D58C39E168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94" r="10999"/>
          <a:stretch/>
        </p:blipFill>
        <p:spPr>
          <a:xfrm>
            <a:off x="4648200" y="2057022"/>
            <a:ext cx="3449416" cy="2100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0AA5DE-1FE7-4648-9F2D-9B0E40FCBA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" t="10373"/>
          <a:stretch/>
        </p:blipFill>
        <p:spPr>
          <a:xfrm>
            <a:off x="4648200" y="4151367"/>
            <a:ext cx="3449416" cy="1563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DB7558-E4CF-4629-A18D-B55D400ACF71}"/>
              </a:ext>
            </a:extLst>
          </p:cNvPr>
          <p:cNvSpPr txBox="1"/>
          <p:nvPr/>
        </p:nvSpPr>
        <p:spPr>
          <a:xfrm>
            <a:off x="152400" y="6257636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https://www.usgs.gov/special-topic/water-science-school/science/runoff-surface-and-overland-water-runoff?qt-science_center_objects=0#qt-science_center_objects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2CB68A0-B83F-41A8-BEB1-2A218A8B7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193">
        <p:fade/>
      </p:transition>
    </mc:Choice>
    <mc:Fallback xmlns="">
      <p:transition spd="med" advTm="75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2F35-9FE8-42A1-B177-99B9E3E7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RUNOFF AND WATER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46B0A-15C0-4F15-83A4-273AC1100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5" y="2057400"/>
            <a:ext cx="4400546" cy="4038600"/>
          </a:xfrm>
        </p:spPr>
        <p:txBody>
          <a:bodyPr>
            <a:normAutofit/>
          </a:bodyPr>
          <a:lstStyle/>
          <a:p>
            <a:r>
              <a:rPr lang="en-US" sz="2000" dirty="0"/>
              <a:t>Flooding</a:t>
            </a:r>
          </a:p>
          <a:p>
            <a:pPr lvl="1"/>
            <a:r>
              <a:rPr lang="en-US" sz="1889" dirty="0"/>
              <a:t>No where for water to go</a:t>
            </a:r>
          </a:p>
          <a:p>
            <a:r>
              <a:rPr lang="en-US" sz="2000" dirty="0"/>
              <a:t>Can be harmful to plants, animals, and people</a:t>
            </a:r>
            <a:endParaRPr lang="en-US" sz="188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8C32A-14E3-4265-BC15-4DB2AA6E1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505200"/>
            <a:ext cx="3824287" cy="2747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DA73D-95CE-468C-9712-45CE0F887A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25" r="5000"/>
          <a:stretch/>
        </p:blipFill>
        <p:spPr>
          <a:xfrm>
            <a:off x="5257801" y="2214562"/>
            <a:ext cx="3686492" cy="2428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4A0012-25B3-4772-9861-31B339514342}"/>
              </a:ext>
            </a:extLst>
          </p:cNvPr>
          <p:cNvSpPr txBox="1"/>
          <p:nvPr/>
        </p:nvSpPr>
        <p:spPr>
          <a:xfrm>
            <a:off x="5354960" y="4658676"/>
            <a:ext cx="349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40" dirty="0"/>
              <a:t>Presque Isle State Park, Ferry Slip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4390-247B-4851-B14B-873FA042B777}"/>
              </a:ext>
            </a:extLst>
          </p:cNvPr>
          <p:cNvSpPr txBox="1"/>
          <p:nvPr/>
        </p:nvSpPr>
        <p:spPr>
          <a:xfrm>
            <a:off x="152400" y="6257636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https://www.usgs.gov/special-topic/water-science-school/science/runoff-surface-and-overland-water-runoff?qt-science_center_objects=0#qt-science_center_objects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F887B82-3A7E-4E16-A9FF-E7ABEBFE3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045">
        <p:fade/>
      </p:transition>
    </mc:Choice>
    <mc:Fallback xmlns="">
      <p:transition spd="med" advTm="840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930B3-3566-4AC3-BF5B-4B6E3AA6E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STORMWATER RUNOFF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C95DB-78AE-4324-BC8A-6FCD766E6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251" y="1905000"/>
            <a:ext cx="3566160" cy="777240"/>
          </a:xfrm>
        </p:spPr>
        <p:txBody>
          <a:bodyPr>
            <a:normAutofit/>
          </a:bodyPr>
          <a:lstStyle/>
          <a:p>
            <a:r>
              <a:rPr lang="en-US" sz="2000" dirty="0"/>
              <a:t>Meteorological Factors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4F48DD-ECB4-46AB-8161-92479B9C3B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90" dirty="0"/>
              <a:t>Type of precipitation</a:t>
            </a:r>
          </a:p>
          <a:p>
            <a:pPr lvl="1"/>
            <a:r>
              <a:rPr lang="en-US" sz="1740" dirty="0"/>
              <a:t>Rain, snow, etc.</a:t>
            </a:r>
          </a:p>
          <a:p>
            <a:r>
              <a:rPr lang="en-US" sz="1890" dirty="0"/>
              <a:t>Rainfall intensity</a:t>
            </a:r>
          </a:p>
          <a:p>
            <a:r>
              <a:rPr lang="en-US" sz="1890" dirty="0"/>
              <a:t>Rainfall amount</a:t>
            </a:r>
          </a:p>
          <a:p>
            <a:r>
              <a:rPr lang="en-US" sz="1890" dirty="0"/>
              <a:t>Rainfall duration</a:t>
            </a:r>
          </a:p>
          <a:p>
            <a:r>
              <a:rPr lang="en-US" sz="1890" dirty="0"/>
              <a:t>Distribution of rainfall</a:t>
            </a:r>
          </a:p>
          <a:p>
            <a:pPr lvl="1"/>
            <a:r>
              <a:rPr lang="en-US" sz="1740" dirty="0"/>
              <a:t>One watershed or many</a:t>
            </a:r>
          </a:p>
          <a:p>
            <a:r>
              <a:rPr lang="en-US" sz="1890" dirty="0"/>
              <a:t>Storm movement</a:t>
            </a:r>
          </a:p>
          <a:p>
            <a:r>
              <a:rPr lang="en-US" sz="1890" dirty="0"/>
              <a:t>Soil moisture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5708B5-09BE-4678-A54A-DDA81412E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01880" y="1905000"/>
            <a:ext cx="3566160" cy="777240"/>
          </a:xfrm>
        </p:spPr>
        <p:txBody>
          <a:bodyPr>
            <a:normAutofit/>
          </a:bodyPr>
          <a:lstStyle/>
          <a:p>
            <a:r>
              <a:rPr lang="en-US" sz="2000" dirty="0"/>
              <a:t>Physical Factors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E28189-6B2A-4787-9FCB-B570D673D1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890" dirty="0"/>
              <a:t>Impervious &amp; pervious surfaces</a:t>
            </a:r>
          </a:p>
          <a:p>
            <a:r>
              <a:rPr lang="en-US" sz="1890" dirty="0"/>
              <a:t>Land use</a:t>
            </a:r>
          </a:p>
          <a:p>
            <a:r>
              <a:rPr lang="en-US" sz="1890" dirty="0"/>
              <a:t>Vegetation</a:t>
            </a:r>
          </a:p>
          <a:p>
            <a:r>
              <a:rPr lang="en-US" sz="1890" dirty="0"/>
              <a:t>Soil type</a:t>
            </a:r>
          </a:p>
          <a:p>
            <a:pPr lvl="1"/>
            <a:r>
              <a:rPr lang="en-US" sz="1740" dirty="0"/>
              <a:t>Sand, clay, etc.</a:t>
            </a:r>
          </a:p>
          <a:p>
            <a:r>
              <a:rPr lang="en-US" sz="1890" dirty="0"/>
              <a:t>Drainage area</a:t>
            </a:r>
          </a:p>
          <a:p>
            <a:r>
              <a:rPr lang="en-US" sz="1890" dirty="0"/>
              <a:t>Slope</a:t>
            </a:r>
          </a:p>
          <a:p>
            <a:r>
              <a:rPr lang="en-US" sz="1890" dirty="0"/>
              <a:t>Topography</a:t>
            </a:r>
          </a:p>
          <a:p>
            <a:r>
              <a:rPr lang="en-US" sz="1890" dirty="0"/>
              <a:t>Surface water bodies</a:t>
            </a:r>
          </a:p>
          <a:p>
            <a:pPr lvl="1"/>
            <a:r>
              <a:rPr lang="en-US" sz="1740" dirty="0"/>
              <a:t>Lakes, streams, reservoirs,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52DC50-60B9-4813-B885-7BFEF746AB7A}"/>
              </a:ext>
            </a:extLst>
          </p:cNvPr>
          <p:cNvSpPr txBox="1"/>
          <p:nvPr/>
        </p:nvSpPr>
        <p:spPr>
          <a:xfrm>
            <a:off x="152400" y="6257636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https://www.usgs.gov/special-topic/water-science-school/science/runoff-surface-and-overland-water-runoff?qt-science_center_objects=0#qt-science_center_objects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C016FBD-4EDD-45C2-9FC0-4ECC74F78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556">
        <p:fade/>
      </p:transition>
    </mc:Choice>
    <mc:Fallback xmlns="">
      <p:transition spd="med" advTm="126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4554-4CF1-4062-AF0C-D6E23EED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IMPERVIOUS SURFACES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5450C-563B-4FD8-99B3-E2C1419E4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0" dirty="0"/>
              <a:t>Impervious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6CF05-BDCC-4B58-AE03-62F33EC0E0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90" dirty="0"/>
              <a:t>Roads</a:t>
            </a:r>
          </a:p>
          <a:p>
            <a:r>
              <a:rPr lang="en-US" sz="1890" dirty="0"/>
              <a:t>Parking lots </a:t>
            </a:r>
          </a:p>
          <a:p>
            <a:r>
              <a:rPr lang="en-US" sz="1890" dirty="0"/>
              <a:t>Driveways</a:t>
            </a:r>
          </a:p>
          <a:p>
            <a:r>
              <a:rPr lang="en-US" sz="1890" dirty="0"/>
              <a:t>Rooftops</a:t>
            </a:r>
          </a:p>
          <a:p>
            <a:r>
              <a:rPr lang="en-US" sz="1890" dirty="0"/>
              <a:t>Compacted soils</a:t>
            </a:r>
          </a:p>
          <a:p>
            <a:pPr lvl="1"/>
            <a:r>
              <a:rPr lang="en-US" sz="1740" dirty="0"/>
              <a:t>Lawns</a:t>
            </a:r>
          </a:p>
          <a:p>
            <a:pPr lvl="1"/>
            <a:r>
              <a:rPr lang="en-US" sz="1740" dirty="0"/>
              <a:t>Construction sites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9A9D1-6648-477E-BBE4-7F4A0307E5CD}"/>
              </a:ext>
            </a:extLst>
          </p:cNvPr>
          <p:cNvSpPr txBox="1"/>
          <p:nvPr/>
        </p:nvSpPr>
        <p:spPr>
          <a:xfrm>
            <a:off x="152400" y="6400800"/>
            <a:ext cx="7848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https://eriecountypa.gov/departments/planning-and-community-development/resources/stormwater-information/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13" name="Picture 12" descr="A car is lined up in a parking lot&#10;&#10;Description automatically generated">
            <a:extLst>
              <a:ext uri="{FF2B5EF4-FFF2-40B4-BE49-F238E27FC236}">
                <a16:creationId xmlns:a16="http://schemas.microsoft.com/office/drawing/2014/main" id="{EB954806-4B4A-4538-ACC5-711B128241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219738" y="1790928"/>
            <a:ext cx="3047999" cy="1861110"/>
          </a:xfrm>
          <a:prstGeom prst="rect">
            <a:avLst/>
          </a:prstGeom>
        </p:spPr>
      </p:pic>
      <p:pic>
        <p:nvPicPr>
          <p:cNvPr id="19" name="Picture 18" descr="A fire truck parked in front of a building&#10;&#10;Description automatically generated">
            <a:extLst>
              <a:ext uri="{FF2B5EF4-FFF2-40B4-BE49-F238E27FC236}">
                <a16:creationId xmlns:a16="http://schemas.microsoft.com/office/drawing/2014/main" id="{FBFE86BF-4FDA-4C88-9745-20BB5AD6B6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715000" y="2615295"/>
            <a:ext cx="3047999" cy="2042159"/>
          </a:xfrm>
          <a:prstGeom prst="rect">
            <a:avLst/>
          </a:prstGeom>
        </p:spPr>
      </p:pic>
      <p:pic>
        <p:nvPicPr>
          <p:cNvPr id="25" name="Picture 24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C914D6A1-5693-4EFA-85A6-39F7F001EE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376836" y="4301373"/>
            <a:ext cx="2687509" cy="201563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1B71D9-F6A1-42DF-8307-5C7EE42B8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0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027">
        <p:fade/>
      </p:transition>
    </mc:Choice>
    <mc:Fallback xmlns="">
      <p:transition spd="med" advTm="77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4554-4CF1-4062-AF0C-D6E23EED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PERVIOUS SURFACES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798479-1476-4EDC-9BCA-8B2D68474C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7250" y="1990578"/>
            <a:ext cx="3566160" cy="777240"/>
          </a:xfrm>
        </p:spPr>
        <p:txBody>
          <a:bodyPr>
            <a:normAutofit/>
          </a:bodyPr>
          <a:lstStyle/>
          <a:p>
            <a:r>
              <a:rPr lang="en-US" sz="2000" b="0" dirty="0"/>
              <a:t>Pervious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67A18-46A6-43CD-83CA-11FEA9E6E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57250" y="2710869"/>
            <a:ext cx="3566160" cy="3383280"/>
          </a:xfrm>
        </p:spPr>
        <p:txBody>
          <a:bodyPr>
            <a:normAutofit/>
          </a:bodyPr>
          <a:lstStyle/>
          <a:p>
            <a:r>
              <a:rPr lang="en-US" sz="1890" dirty="0"/>
              <a:t>Paver stones</a:t>
            </a:r>
          </a:p>
          <a:p>
            <a:r>
              <a:rPr lang="en-US" sz="1890" dirty="0"/>
              <a:t>Pervious concrete</a:t>
            </a:r>
          </a:p>
          <a:p>
            <a:r>
              <a:rPr lang="en-US" sz="1890" dirty="0"/>
              <a:t>Porous asphalt</a:t>
            </a:r>
          </a:p>
          <a:p>
            <a:r>
              <a:rPr lang="en-US" sz="1890" dirty="0"/>
              <a:t>Mulch </a:t>
            </a:r>
          </a:p>
          <a:p>
            <a:r>
              <a:rPr lang="en-US" sz="1890" dirty="0"/>
              <a:t>Sand</a:t>
            </a:r>
          </a:p>
          <a:p>
            <a:r>
              <a:rPr lang="en-US" sz="1890" dirty="0"/>
              <a:t>Silt</a:t>
            </a:r>
          </a:p>
          <a:p>
            <a:r>
              <a:rPr lang="en-US" sz="1890" dirty="0"/>
              <a:t>Clay</a:t>
            </a:r>
          </a:p>
          <a:p>
            <a:r>
              <a:rPr lang="en-US" sz="1890" dirty="0"/>
              <a:t>Noncompacted soils</a:t>
            </a:r>
          </a:p>
          <a:p>
            <a:pPr lvl="1"/>
            <a:r>
              <a:rPr lang="en-US" sz="1740" dirty="0"/>
              <a:t>Lawns</a:t>
            </a:r>
            <a:r>
              <a:rPr lang="en-US" sz="189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9A9D1-6648-477E-BBE4-7F4A0307E5CD}"/>
              </a:ext>
            </a:extLst>
          </p:cNvPr>
          <p:cNvSpPr txBox="1"/>
          <p:nvPr/>
        </p:nvSpPr>
        <p:spPr>
          <a:xfrm>
            <a:off x="152400" y="6400800"/>
            <a:ext cx="7848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https://www.toaks.org/departments/public-works/sustainability/water/landscaping-and-lawns/pervious-surfaces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16" name="Picture 15" descr="A picture containing building, table, rug, laying&#10;&#10;Description automatically generated">
            <a:extLst>
              <a:ext uri="{FF2B5EF4-FFF2-40B4-BE49-F238E27FC236}">
                <a16:creationId xmlns:a16="http://schemas.microsoft.com/office/drawing/2014/main" id="{8B1CD7B7-8F62-4FE8-B1A9-E66217A75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733800" y="2956561"/>
            <a:ext cx="2148093" cy="2864124"/>
          </a:xfrm>
          <a:prstGeom prst="rect">
            <a:avLst/>
          </a:prstGeom>
        </p:spPr>
      </p:pic>
      <p:pic>
        <p:nvPicPr>
          <p:cNvPr id="13" name="Picture 12" descr="A picture containing building, outdoor, road, clock&#10;&#10;Description automatically generated">
            <a:extLst>
              <a:ext uri="{FF2B5EF4-FFF2-40B4-BE49-F238E27FC236}">
                <a16:creationId xmlns:a16="http://schemas.microsoft.com/office/drawing/2014/main" id="{7F21BF43-7C1A-4F74-80F4-3E9994260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715000" y="1600201"/>
            <a:ext cx="3133615" cy="28641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2EC139-92A9-4B3A-9FED-CA0CED705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656">
        <p:fade/>
      </p:transition>
    </mc:Choice>
    <mc:Fallback xmlns="">
      <p:transition spd="med" advTm="656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869922-2C18-4244-BA56-AF7AA2158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BENEFITS OF PERVIOUS SURFACES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F2374B-CA75-45EB-8968-E3175F989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5" y="2133600"/>
            <a:ext cx="3714745" cy="3962400"/>
          </a:xfrm>
        </p:spPr>
        <p:txBody>
          <a:bodyPr>
            <a:normAutofit/>
          </a:bodyPr>
          <a:lstStyle/>
          <a:p>
            <a:pPr>
              <a:spcBef>
                <a:spcPts val="100"/>
              </a:spcBef>
              <a:spcAft>
                <a:spcPts val="200"/>
              </a:spcAft>
            </a:pPr>
            <a:r>
              <a:rPr lang="en-US" sz="2000" dirty="0"/>
              <a:t>Recharge groundwater</a:t>
            </a:r>
          </a:p>
          <a:p>
            <a:pPr lvl="1">
              <a:spcBef>
                <a:spcPts val="100"/>
              </a:spcBef>
              <a:spcAft>
                <a:spcPts val="200"/>
              </a:spcAft>
            </a:pPr>
            <a:r>
              <a:rPr lang="en-US" sz="1889" dirty="0"/>
              <a:t>Allow water to reach and contribute to the water table</a:t>
            </a:r>
            <a:endParaRPr lang="en-US" sz="2000" dirty="0"/>
          </a:p>
          <a:p>
            <a:pPr>
              <a:spcBef>
                <a:spcPts val="100"/>
              </a:spcBef>
              <a:spcAft>
                <a:spcPts val="200"/>
              </a:spcAft>
            </a:pPr>
            <a:r>
              <a:rPr lang="en-US" sz="2000" dirty="0"/>
              <a:t>Filter out pollutants in the water</a:t>
            </a:r>
          </a:p>
          <a:p>
            <a:pPr>
              <a:spcBef>
                <a:spcPts val="100"/>
              </a:spcBef>
              <a:spcAft>
                <a:spcPts val="200"/>
              </a:spcAft>
            </a:pPr>
            <a:r>
              <a:rPr lang="en-US" sz="2000" dirty="0"/>
              <a:t>Reduce contamination of surface waters</a:t>
            </a:r>
          </a:p>
          <a:p>
            <a:pPr lvl="1">
              <a:spcBef>
                <a:spcPts val="100"/>
              </a:spcBef>
              <a:spcAft>
                <a:spcPts val="200"/>
              </a:spcAft>
            </a:pPr>
            <a:r>
              <a:rPr lang="en-US" sz="1889" dirty="0"/>
              <a:t>Rivers, lakes, streams, oceans</a:t>
            </a:r>
          </a:p>
          <a:p>
            <a:pPr lvl="1">
              <a:spcBef>
                <a:spcPts val="100"/>
              </a:spcBef>
              <a:spcAft>
                <a:spcPts val="200"/>
              </a:spcAft>
            </a:pPr>
            <a:r>
              <a:rPr lang="en-US" sz="1889" dirty="0"/>
              <a:t>Less runoff = less pollutants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73610-CBB4-4B9B-B506-5B963239AF52}"/>
              </a:ext>
            </a:extLst>
          </p:cNvPr>
          <p:cNvSpPr txBox="1"/>
          <p:nvPr/>
        </p:nvSpPr>
        <p:spPr>
          <a:xfrm>
            <a:off x="152400" y="6400800"/>
            <a:ext cx="723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https://www.toaks.org/departments/public-works/sustainability/water/landscaping-and-lawns/pervious-surfaces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5" name="Picture 2" descr="Polluted Runoff - Chesapeake Bay Foundation">
            <a:extLst>
              <a:ext uri="{FF2B5EF4-FFF2-40B4-BE49-F238E27FC236}">
                <a16:creationId xmlns:a16="http://schemas.microsoft.com/office/drawing/2014/main" id="{BDC90A7A-489B-4EFE-978F-20258008E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481" y="2133600"/>
            <a:ext cx="4474919" cy="278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2C3C62-43F3-4FAC-B8CA-CC739DCF4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4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540">
        <p:fade/>
      </p:transition>
    </mc:Choice>
    <mc:Fallback xmlns="">
      <p:transition spd="med" advTm="84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00EF-387A-4D8C-B514-4313E4A3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BENEFITS OF PERVIOUS SURFACES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2BB32-A14C-4DF7-889A-2C181A6AB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977" y="2057400"/>
            <a:ext cx="3594930" cy="4038600"/>
          </a:xfrm>
        </p:spPr>
        <p:txBody>
          <a:bodyPr>
            <a:normAutofit/>
          </a:bodyPr>
          <a:lstStyle/>
          <a:p>
            <a:r>
              <a:rPr lang="en-US" sz="2000" dirty="0"/>
              <a:t>Reduce the heat island effect</a:t>
            </a:r>
          </a:p>
          <a:p>
            <a:pPr lvl="1"/>
            <a:r>
              <a:rPr lang="en-US" sz="1889" dirty="0"/>
              <a:t>Impervious surfaces absorb more heat</a:t>
            </a:r>
          </a:p>
          <a:p>
            <a:pPr lvl="2"/>
            <a:r>
              <a:rPr lang="en-US" sz="1740" dirty="0"/>
              <a:t>Considerably hotter</a:t>
            </a:r>
          </a:p>
          <a:p>
            <a:pPr lvl="2"/>
            <a:r>
              <a:rPr lang="en-US" sz="1740" dirty="0"/>
              <a:t>Take more energy to cool</a:t>
            </a:r>
            <a:endParaRPr lang="en-US" sz="1628" dirty="0"/>
          </a:p>
          <a:p>
            <a:pPr lvl="3"/>
            <a:r>
              <a:rPr lang="en-US" sz="1630" dirty="0"/>
              <a:t>Air conditioning</a:t>
            </a:r>
          </a:p>
          <a:p>
            <a:pPr lvl="1"/>
            <a:r>
              <a:rPr lang="en-US" sz="1889" dirty="0"/>
              <a:t>Most pervious surfaces do not contribute to this problem</a:t>
            </a:r>
            <a:endParaRPr lang="en-US" sz="2000" dirty="0"/>
          </a:p>
          <a:p>
            <a:r>
              <a:rPr lang="en-US" sz="2000" dirty="0"/>
              <a:t>Reduce flooding</a:t>
            </a:r>
          </a:p>
          <a:p>
            <a:pPr lvl="1"/>
            <a:r>
              <a:rPr lang="en-US" sz="1889" dirty="0"/>
              <a:t>Water is absorbed and cannot build up</a:t>
            </a:r>
          </a:p>
          <a:p>
            <a:r>
              <a:rPr lang="en-US" sz="2000" dirty="0"/>
              <a:t>Reduced erosion</a:t>
            </a:r>
          </a:p>
          <a:p>
            <a:pPr lvl="1"/>
            <a:r>
              <a:rPr lang="en-US" sz="1889" dirty="0"/>
              <a:t>Less runoff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2C02C-822D-4639-95DE-390085274122}"/>
              </a:ext>
            </a:extLst>
          </p:cNvPr>
          <p:cNvSpPr txBox="1"/>
          <p:nvPr/>
        </p:nvSpPr>
        <p:spPr>
          <a:xfrm>
            <a:off x="152400" y="6400800"/>
            <a:ext cx="723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https://www.toaks.org/departments/public-works/sustainability/water/landscaping-and-lawns/pervious-surfaces</a:t>
            </a:r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A9E37C-C023-4CFF-B892-1FAD63754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56" y="1965960"/>
            <a:ext cx="4208844" cy="24184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06882CF-8146-4ED2-B665-C1879505A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288A9-F79B-4923-B399-8AB67B6CAA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3223"/>
          <a:stretch/>
        </p:blipFill>
        <p:spPr>
          <a:xfrm>
            <a:off x="971277" y="4405537"/>
            <a:ext cx="3200400" cy="18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2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509">
        <p:fade/>
      </p:transition>
    </mc:Choice>
    <mc:Fallback xmlns="">
      <p:transition spd="med" advTm="98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SC Education 2">
  <a:themeElements>
    <a:clrScheme name="RSC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5FA7AD"/>
      </a:accent1>
      <a:accent2>
        <a:srgbClr val="3A6D71"/>
      </a:accent2>
      <a:accent3>
        <a:srgbClr val="92D050"/>
      </a:accent3>
      <a:accent4>
        <a:srgbClr val="A5A5A5"/>
      </a:accent4>
      <a:accent5>
        <a:srgbClr val="FF0000"/>
      </a:accent5>
      <a:accent6>
        <a:srgbClr val="0070C0"/>
      </a:accent6>
      <a:hlink>
        <a:srgbClr val="FFFF00"/>
      </a:hlink>
      <a:folHlink>
        <a:srgbClr val="B2B2B2"/>
      </a:folHlink>
    </a:clrScheme>
    <a:fontScheme name="Custom 1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 Education 2" id="{0D6D3778-5EB0-415E-8123-0FB115B9385F}" vid="{688F4335-8892-450E-B55A-A7B71F8FAC57}"/>
    </a:ext>
  </a:extLst>
</a:theme>
</file>

<file path=ppt/theme/theme2.xml><?xml version="1.0" encoding="utf-8"?>
<a:theme xmlns:a="http://schemas.openxmlformats.org/drawingml/2006/main" name="RSC Education">
  <a:themeElements>
    <a:clrScheme name="RSC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5FA7AD"/>
      </a:accent1>
      <a:accent2>
        <a:srgbClr val="3A6D71"/>
      </a:accent2>
      <a:accent3>
        <a:srgbClr val="92D050"/>
      </a:accent3>
      <a:accent4>
        <a:srgbClr val="A5A5A5"/>
      </a:accent4>
      <a:accent5>
        <a:srgbClr val="FF0000"/>
      </a:accent5>
      <a:accent6>
        <a:srgbClr val="0070C0"/>
      </a:accent6>
      <a:hlink>
        <a:srgbClr val="FFFF00"/>
      </a:hlink>
      <a:folHlink>
        <a:srgbClr val="B2B2B2"/>
      </a:folHlink>
    </a:clrScheme>
    <a:fontScheme name="Custom 1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 Education" id="{5CA608C4-D900-4CB8-84A6-01206A3DA0C2}" vid="{34C346C9-F50E-425B-B7BA-DF65726572CE}"/>
    </a:ext>
  </a:extLst>
</a:theme>
</file>

<file path=ppt/theme/theme3.xml><?xml version="1.0" encoding="utf-8"?>
<a:theme xmlns:a="http://schemas.openxmlformats.org/drawingml/2006/main" name="RSC Education 1">
  <a:themeElements>
    <a:clrScheme name="RSC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5FA7AD"/>
      </a:accent1>
      <a:accent2>
        <a:srgbClr val="3A6D71"/>
      </a:accent2>
      <a:accent3>
        <a:srgbClr val="92D050"/>
      </a:accent3>
      <a:accent4>
        <a:srgbClr val="A5A5A5"/>
      </a:accent4>
      <a:accent5>
        <a:srgbClr val="FF0000"/>
      </a:accent5>
      <a:accent6>
        <a:srgbClr val="0070C0"/>
      </a:accent6>
      <a:hlink>
        <a:srgbClr val="FFFF00"/>
      </a:hlink>
      <a:folHlink>
        <a:srgbClr val="B2B2B2"/>
      </a:folHlink>
    </a:clrScheme>
    <a:fontScheme name="Custom 1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 Education 1" id="{79CEFBBE-1474-4A4D-9467-D993049817C8}" vid="{18D8F76D-7491-430F-A9E2-9B1EDF78BCA4}"/>
    </a:ext>
  </a:extLst>
</a:theme>
</file>

<file path=ppt/theme/theme4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427FAC-CD3A-494C-985C-09E26C5EA507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40262f94-9f35-4ac3-9a90-690165a166b7"/>
    <ds:schemaRef ds:uri="http://purl.org/dc/dcmitype/"/>
    <ds:schemaRef ds:uri="a4f35948-e619-41b3-aa29-22878b09cfd2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11D6E40-F509-498A-BF02-00C895783B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ED73A5-C2D2-4D49-BB89-167E8E32C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RSC Education 2</Template>
  <TotalTime>3378</TotalTime>
  <Words>1027</Words>
  <Application>Microsoft Office PowerPoint</Application>
  <PresentationFormat>On-screen Show (4:3)</PresentationFormat>
  <Paragraphs>166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Constantia</vt:lpstr>
      <vt:lpstr>Corbel</vt:lpstr>
      <vt:lpstr>Palatino Linotype</vt:lpstr>
      <vt:lpstr>Roboto</vt:lpstr>
      <vt:lpstr>RSC Education 2</vt:lpstr>
      <vt:lpstr>RSC Education</vt:lpstr>
      <vt:lpstr>RSC Education 1</vt:lpstr>
      <vt:lpstr>STORMWATER RUNOFF</vt:lpstr>
      <vt:lpstr>WHAT IS STORMWATER RUNOFF?</vt:lpstr>
      <vt:lpstr>RUNOFF AND WATER QUALITY</vt:lpstr>
      <vt:lpstr>RUNOFF AND WATER QUALITY</vt:lpstr>
      <vt:lpstr>STORMWATER RUNOFF</vt:lpstr>
      <vt:lpstr>IMPERVIOUS SURFACES</vt:lpstr>
      <vt:lpstr>PERVIOUS SURFACES</vt:lpstr>
      <vt:lpstr>BENEFITS OF PERVIOUS SURFACES</vt:lpstr>
      <vt:lpstr>BENEFITS OF PERVIOUS SURFACES</vt:lpstr>
      <vt:lpstr>STORMWATER MANAGEMENT</vt:lpstr>
      <vt:lpstr>BEST MANAGEMENT PRACTICES (BMPs)</vt:lpstr>
      <vt:lpstr>BEST MANAGEMENT PRACTICES (BMPs)</vt:lpstr>
      <vt:lpstr>BEST MANAGEMENT PRACTICES (BMPs)</vt:lpstr>
      <vt:lpstr>BEST MANAGEMENT PRACTICES (BMPs)</vt:lpstr>
      <vt:lpstr>BEST MANAGEMENT PRACTICES (BMPs)</vt:lpstr>
      <vt:lpstr>BEST MANAGEMENT PRACTICES (BMPs)</vt:lpstr>
      <vt:lpstr>Example of a stormwater friendly neighborhood</vt:lpstr>
      <vt:lpstr>STORMWATER BMPs IN ERIE, PA</vt:lpstr>
      <vt:lpstr>STORMWATER BMPs IN ERIE, PA</vt:lpstr>
      <vt:lpstr>IDENTIFYING IMPERVIOUS &amp; PERVIOUS SURFACES</vt:lpstr>
      <vt:lpstr>IDENTIFY PERVIOUS &amp; IMPERVIOUS SURFACES IN THE IMAGE BELOW</vt:lpstr>
      <vt:lpstr>IDENTIFY PERVIOUS &amp; IMPERVIOUS SURFACES IN THE IMAGE BELOW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Pollinator Pathway</dc:title>
  <dc:creator>Jen Salem</dc:creator>
  <cp:lastModifiedBy>Magyan, Sarah E</cp:lastModifiedBy>
  <cp:revision>109</cp:revision>
  <dcterms:created xsi:type="dcterms:W3CDTF">2019-04-03T18:11:49Z</dcterms:created>
  <dcterms:modified xsi:type="dcterms:W3CDTF">2020-07-20T19:10:24Z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