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embeddedFontLst>
    <p:embeddedFont>
      <p:font typeface="Constantia" panose="02030602050306030303" pitchFamily="18" charset="0"/>
      <p:regular r:id="rId20"/>
      <p:bold r:id="rId21"/>
      <p:italic r:id="rId22"/>
      <p:boldItalic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Palatino Linotype" panose="02040502050505030304" pitchFamily="18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2880">
          <p15:clr>
            <a:srgbClr val="A4A3A4"/>
          </p15:clr>
        </p15:guide>
        <p15:guide id="8" pos="395">
          <p15:clr>
            <a:srgbClr val="A4A3A4"/>
          </p15:clr>
        </p15:guide>
        <p15:guide id="9" pos="611">
          <p15:clr>
            <a:srgbClr val="A4A3A4"/>
          </p15:clr>
        </p15:guide>
        <p15:guide id="10" pos="5149">
          <p15:clr>
            <a:srgbClr val="A4A3A4"/>
          </p15:clr>
        </p15:guide>
        <p15:guide id="11" pos="4608">
          <p15:clr>
            <a:srgbClr val="A4A3A4"/>
          </p15:clr>
        </p15:guide>
        <p15:guide id="12" pos="35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jnnw+/96gFtOeQtcVAuYYD385Ij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an Dalto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2880"/>
        <p:guide pos="395"/>
        <p:guide pos="611"/>
        <p:guide pos="5149"/>
        <p:guide pos="4608"/>
        <p:guide pos="35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f906ff5f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f906ff5f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9f906ff5f5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f906ff5f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f906ff5f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9f906ff5f5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9f906ff5f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9f906ff5f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9f906ff5f5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f906ff5f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f906ff5f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9f906ff5f5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f906ff5f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f906ff5f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9f906ff5f5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f906ff5f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f906ff5f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9f906ff5f5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f906ff5f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f906ff5f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9f906ff5f5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f906ff5f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f906ff5f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9f906ff5f5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f906ff5f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f906ff5f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9f906ff5f5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f906ff5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f906ff5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9f906ff5f5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f906ff5f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9f906ff5f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9f906ff5f5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f906ff5f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f906ff5f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9f906ff5f5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f906ff5f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f906ff5f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9f906ff5f5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TITLE">
    <p:bg>
      <p:bgPr>
        <a:solidFill>
          <a:srgbClr val="3A6D7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ctrTitle"/>
          </p:nvPr>
        </p:nvSpPr>
        <p:spPr>
          <a:xfrm>
            <a:off x="832486" y="1902770"/>
            <a:ext cx="7475220" cy="1695196"/>
          </a:xfrm>
          <a:prstGeom prst="rect">
            <a:avLst/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1"/>
              <a:buFont typeface="Constantia"/>
              <a:buNone/>
              <a:defRPr sz="4000" b="1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subTitle" idx="1"/>
          </p:nvPr>
        </p:nvSpPr>
        <p:spPr>
          <a:xfrm>
            <a:off x="1282150" y="3869637"/>
            <a:ext cx="6575894" cy="118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80"/>
              <a:buNone/>
              <a:defRPr sz="135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1080"/>
              <a:buNone/>
              <a:defRPr sz="1350"/>
            </a:lvl2pPr>
            <a:lvl3pPr lvl="2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08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900"/>
              <a:buNone/>
              <a:defRPr sz="1125"/>
            </a:lvl4pPr>
            <a:lvl5pPr lvl="4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900"/>
              <a:buNone/>
              <a:defRPr sz="1125"/>
            </a:lvl5pPr>
            <a:lvl6pPr lvl="5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900"/>
              <a:buNone/>
              <a:defRPr sz="1125"/>
            </a:lvl6pPr>
            <a:lvl7pPr lvl="6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900"/>
              <a:buNone/>
              <a:defRPr sz="1125"/>
            </a:lvl7pPr>
            <a:lvl8pPr lvl="7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900"/>
              <a:buNone/>
              <a:defRPr sz="1125"/>
            </a:lvl8pPr>
            <a:lvl9pPr lvl="8" algn="ctr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900"/>
              <a:buNone/>
              <a:defRPr sz="1125"/>
            </a:lvl9pPr>
          </a:lstStyle>
          <a:p>
            <a:endParaRPr/>
          </a:p>
        </p:txBody>
      </p:sp>
      <p:pic>
        <p:nvPicPr>
          <p:cNvPr id="20" name="Google Shape;20;p6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6" y="4772347"/>
            <a:ext cx="1871570" cy="181147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"/>
          <p:cNvSpPr txBox="1"/>
          <p:nvPr/>
        </p:nvSpPr>
        <p:spPr>
          <a:xfrm>
            <a:off x="2216997" y="5434415"/>
            <a:ext cx="22743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Regional Science Consortium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Education Initiative</a:t>
            </a:r>
            <a:endParaRPr/>
          </a:p>
        </p:txBody>
      </p:sp>
      <p:cxnSp>
        <p:nvCxnSpPr>
          <p:cNvPr id="22" name="Google Shape;22;p6"/>
          <p:cNvCxnSpPr/>
          <p:nvPr/>
        </p:nvCxnSpPr>
        <p:spPr>
          <a:xfrm flipH="1">
            <a:off x="2234327" y="5325046"/>
            <a:ext cx="2" cy="85681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857251" y="1097280"/>
            <a:ext cx="283464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89"/>
              <a:buFont typeface="Constantia"/>
              <a:buNone/>
              <a:defRPr sz="1689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4129316" y="1097280"/>
            <a:ext cx="4149639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1080"/>
              <a:buChar char="•"/>
              <a:defRPr sz="1350"/>
            </a:lvl1pPr>
            <a:lvl2pPr marL="914400" lvl="1" indent="-288645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946"/>
              <a:buChar char="•"/>
              <a:defRPr sz="1182"/>
            </a:lvl2pPr>
            <a:lvl3pPr marL="1371600" lvl="2" indent="-280111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811"/>
              <a:buChar char="•"/>
              <a:defRPr sz="1014"/>
            </a:lvl3pPr>
            <a:lvl4pPr marL="1828800" lvl="3" indent="-271475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843"/>
            </a:lvl4pPr>
            <a:lvl5pPr marL="2286000" lvl="4" indent="-271475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843"/>
            </a:lvl5pPr>
            <a:lvl6pPr marL="2743200" lvl="5" indent="-271475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843"/>
            </a:lvl6pPr>
            <a:lvl7pPr marL="3200400" lvl="6" indent="-271475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843"/>
            </a:lvl7pPr>
            <a:lvl8pPr marL="3657600" lvl="7" indent="-271475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843"/>
            </a:lvl8pPr>
            <a:lvl9pPr marL="4114800" lvl="8" indent="-271475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675"/>
              <a:buChar char="•"/>
              <a:defRPr sz="843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2"/>
          </p:nvPr>
        </p:nvSpPr>
        <p:spPr>
          <a:xfrm>
            <a:off x="857251" y="2834640"/>
            <a:ext cx="283464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574"/>
              <a:buNone/>
              <a:defRPr sz="717"/>
            </a:lvl1pPr>
            <a:lvl2pPr marL="914400" lvl="1" indent="-228600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405"/>
              <a:buNone/>
              <a:defRPr sz="506"/>
            </a:lvl2pPr>
            <a:lvl3pPr marL="1371600" lvl="2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38"/>
              <a:buNone/>
              <a:defRPr sz="421"/>
            </a:lvl3pPr>
            <a:lvl4pPr marL="1828800" lvl="3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4pPr>
            <a:lvl5pPr marL="2286000" lvl="4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5pPr>
            <a:lvl6pPr marL="2743200" lvl="5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6pPr>
            <a:lvl7pPr marL="3200400" lvl="6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7pPr>
            <a:lvl8pPr marL="3657600" lvl="7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8pPr>
            <a:lvl9pPr marL="4114800" lvl="8" indent="-22860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304"/>
              <a:buNone/>
              <a:defRPr sz="38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857251" y="1097280"/>
            <a:ext cx="283464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89"/>
              <a:buFont typeface="Constantia"/>
              <a:buNone/>
              <a:defRPr sz="1689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>
            <a:spLocks noGrp="1"/>
          </p:cNvSpPr>
          <p:nvPr>
            <p:ph type="pic" idx="2"/>
          </p:nvPr>
        </p:nvSpPr>
        <p:spPr>
          <a:xfrm>
            <a:off x="4019111" y="1069853"/>
            <a:ext cx="4257703" cy="464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accent1"/>
              </a:buClr>
              <a:buSzPts val="946"/>
              <a:buFont typeface="Corbel"/>
              <a:buNone/>
              <a:defRPr sz="1182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Clr>
                <a:schemeClr val="accent1"/>
              </a:buClr>
              <a:buSzPts val="946"/>
              <a:buFont typeface="Corbel"/>
              <a:buNone/>
              <a:defRPr sz="1182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811"/>
              <a:buFont typeface="Corbel"/>
              <a:buNone/>
              <a:defRPr sz="1014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857251" y="2834640"/>
            <a:ext cx="2834640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574"/>
              <a:buNone/>
              <a:defRPr sz="717"/>
            </a:lvl1pPr>
            <a:lvl2pPr marL="914400" lvl="1" indent="-228600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405"/>
              <a:buNone/>
              <a:defRPr sz="506"/>
            </a:lvl2pPr>
            <a:lvl3pPr marL="1371600" lvl="2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38"/>
              <a:buNone/>
              <a:defRPr sz="421"/>
            </a:lvl3pPr>
            <a:lvl4pPr marL="1828800" lvl="3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4pPr>
            <a:lvl5pPr marL="2286000" lvl="4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5pPr>
            <a:lvl6pPr marL="2743200" lvl="5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6pPr>
            <a:lvl7pPr marL="3200400" lvl="6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7pPr>
            <a:lvl8pPr marL="3657600" lvl="7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304"/>
              <a:buNone/>
              <a:defRPr sz="380"/>
            </a:lvl8pPr>
            <a:lvl9pPr marL="4114800" lvl="8" indent="-22860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304"/>
              <a:buNone/>
              <a:defRPr sz="38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spcBef>
                <a:spcPts val="0"/>
              </a:spcBef>
              <a:buNone/>
              <a:defRPr sz="7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 rot="5400000">
            <a:off x="2540281" y="374374"/>
            <a:ext cx="4038600" cy="740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 rot="5400000">
            <a:off x="4710115" y="2595563"/>
            <a:ext cx="5410200" cy="174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 rot="5400000">
            <a:off x="938215" y="681037"/>
            <a:ext cx="5410200" cy="557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1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Char char="•"/>
              <a:defRPr/>
            </a:lvl1pPr>
            <a:lvl2pPr marL="914400" lvl="1" indent="-28011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11"/>
              <a:buChar char="•"/>
              <a:defRPr/>
            </a:lvl2pPr>
            <a:lvl3pPr marL="1371600" lvl="2" indent="-27431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720"/>
              <a:buChar char="•"/>
              <a:defRPr/>
            </a:lvl3pPr>
            <a:lvl4pPr marL="1828800" lvl="3" indent="-26863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30"/>
              <a:buChar char="•"/>
              <a:defRPr/>
            </a:lvl4pPr>
            <a:lvl5pPr marL="2286000" lvl="4" indent="-26863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30"/>
              <a:buChar char="•"/>
              <a:defRPr/>
            </a:lvl5pPr>
            <a:lvl6pPr marL="2743200" lvl="5" indent="-26863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30"/>
              <a:buChar char="•"/>
              <a:defRPr/>
            </a:lvl6pPr>
            <a:lvl7pPr marL="3200400" lvl="6" indent="-26863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30"/>
              <a:buChar char="•"/>
              <a:defRPr/>
            </a:lvl7pPr>
            <a:lvl8pPr marL="3657600" lvl="7" indent="-26863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30"/>
              <a:buChar char="•"/>
              <a:defRPr/>
            </a:lvl8pPr>
            <a:lvl9pPr marL="4114800" lvl="8" indent="-26863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63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onstantia"/>
              <a:buNone/>
              <a:defRPr sz="13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146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5"/>
              <a:buChar char="•"/>
              <a:defRPr sz="675"/>
            </a:lvl1pPr>
            <a:lvl2pPr marL="914400" lvl="1" indent="-27146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5"/>
              <a:buChar char="•"/>
              <a:defRPr sz="675"/>
            </a:lvl2pPr>
            <a:lvl3pPr marL="1371600" lvl="2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3pPr>
            <a:lvl4pPr marL="1828800" lvl="3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4pPr>
            <a:lvl5pPr marL="2286000" lvl="4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5pPr>
            <a:lvl6pPr marL="2743200" lvl="5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6pPr>
            <a:lvl7pPr marL="3200400" lvl="6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7pPr>
            <a:lvl8pPr marL="3657600" lvl="7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8pPr>
            <a:lvl9pPr marL="4114800" lvl="8" indent="-271462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675"/>
              <a:buChar char="•"/>
              <a:defRPr sz="675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1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863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88"/>
              <a:buChar char="•"/>
              <a:defRPr sz="788"/>
            </a:lvl1pPr>
            <a:lvl2pPr marL="914400" lvl="1" indent="-27146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5"/>
              <a:buChar char="•"/>
              <a:defRPr sz="675"/>
            </a:lvl2pPr>
            <a:lvl3pPr marL="1371600" lvl="2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3pPr>
            <a:lvl4pPr marL="1828800" lvl="3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4pPr>
            <a:lvl5pPr marL="2286000" lvl="4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5pPr>
            <a:lvl6pPr marL="2743200" lvl="5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6pPr>
            <a:lvl7pPr marL="3200400" lvl="6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7pPr>
            <a:lvl8pPr marL="3657600" lvl="7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8pPr>
            <a:lvl9pPr marL="4114800" lvl="8" indent="-271462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675"/>
              <a:buChar char="•"/>
              <a:defRPr sz="675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863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88"/>
              <a:buChar char="•"/>
              <a:defRPr sz="788"/>
            </a:lvl1pPr>
            <a:lvl2pPr marL="914400" lvl="1" indent="-27146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5"/>
              <a:buChar char="•"/>
              <a:defRPr sz="675"/>
            </a:lvl2pPr>
            <a:lvl3pPr marL="1371600" lvl="2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3pPr>
            <a:lvl4pPr marL="1828800" lvl="3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4pPr>
            <a:lvl5pPr marL="2286000" lvl="4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5pPr>
            <a:lvl6pPr marL="2743200" lvl="5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6pPr>
            <a:lvl7pPr marL="3200400" lvl="6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7pPr>
            <a:lvl8pPr marL="3657600" lvl="7" indent="-271462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Char char="•"/>
              <a:defRPr sz="675"/>
            </a:lvl8pPr>
            <a:lvl9pPr marL="4114800" lvl="8" indent="-271462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675"/>
              <a:buChar char="•"/>
              <a:defRPr sz="675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57254" y="2057400"/>
            <a:ext cx="7404653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90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bg>
      <p:bgPr>
        <a:solidFill>
          <a:srgbClr val="3A6D7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Google Shape;31;p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7397" r="16128"/>
          <a:stretch/>
        </p:blipFill>
        <p:spPr>
          <a:xfrm>
            <a:off x="5010220" y="1862220"/>
            <a:ext cx="3471749" cy="313355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2" name="Google Shape;32;p8"/>
          <p:cNvSpPr txBox="1">
            <a:spLocks noGrp="1"/>
          </p:cNvSpPr>
          <p:nvPr>
            <p:ph type="subTitle" idx="1"/>
          </p:nvPr>
        </p:nvSpPr>
        <p:spPr>
          <a:xfrm>
            <a:off x="798900" y="4447024"/>
            <a:ext cx="3950899" cy="16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810"/>
              <a:buNone/>
              <a:defRPr sz="1013"/>
            </a:lvl2pPr>
            <a:lvl3pPr lvl="2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810"/>
              <a:buNone/>
              <a:defRPr sz="1013"/>
            </a:lvl3pPr>
            <a:lvl4pPr lvl="3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None/>
              <a:defRPr sz="843"/>
            </a:lvl4pPr>
            <a:lvl5pPr lvl="4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None/>
              <a:defRPr sz="843"/>
            </a:lvl5pPr>
            <a:lvl6pPr lvl="5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None/>
              <a:defRPr sz="843"/>
            </a:lvl6pPr>
            <a:lvl7pPr lvl="6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None/>
              <a:defRPr sz="843"/>
            </a:lvl7pPr>
            <a:lvl8pPr lvl="7" algn="ctr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75"/>
              <a:buNone/>
              <a:defRPr sz="843"/>
            </a:lvl8pPr>
            <a:lvl9pPr lvl="8" algn="ctr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675"/>
              <a:buNone/>
              <a:defRPr sz="84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rgbClr val="3A6D7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ctrTitle"/>
          </p:nvPr>
        </p:nvSpPr>
        <p:spPr>
          <a:xfrm>
            <a:off x="832487" y="740177"/>
            <a:ext cx="7475220" cy="1695196"/>
          </a:xfrm>
          <a:prstGeom prst="rect">
            <a:avLst/>
          </a:prstGeom>
          <a:solidFill>
            <a:schemeClr val="lt1">
              <a:alpha val="22745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1"/>
              <a:buFont typeface="Constantia"/>
              <a:buNone/>
              <a:defRPr sz="3001" b="1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" name="Google Shape;36;p9"/>
          <p:cNvCxnSpPr/>
          <p:nvPr/>
        </p:nvCxnSpPr>
        <p:spPr>
          <a:xfrm>
            <a:off x="1483996" y="2571205"/>
            <a:ext cx="6172202" cy="0"/>
          </a:xfrm>
          <a:prstGeom prst="straightConnector1">
            <a:avLst/>
          </a:prstGeom>
          <a:noFill/>
          <a:ln w="100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" name="Google Shape;37;p9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106" y="5135891"/>
            <a:ext cx="1490576" cy="144271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/>
          <p:nvPr/>
        </p:nvSpPr>
        <p:spPr>
          <a:xfrm>
            <a:off x="1857746" y="5626413"/>
            <a:ext cx="364598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A Regional Science Consortium Environmental Education Lesson</a:t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 flipH="1">
            <a:off x="1857746" y="5434059"/>
            <a:ext cx="3" cy="85681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9"/>
          <p:cNvSpPr>
            <a:spLocks noGrp="1"/>
          </p:cNvSpPr>
          <p:nvPr>
            <p:ph type="pic" idx="2"/>
          </p:nvPr>
        </p:nvSpPr>
        <p:spPr>
          <a:xfrm>
            <a:off x="3242113" y="2748417"/>
            <a:ext cx="2655969" cy="238747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accent1"/>
              </a:buClr>
              <a:buSzPts val="946"/>
              <a:buFont typeface="Corbel"/>
              <a:buNone/>
              <a:defRPr sz="1182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Clr>
                <a:schemeClr val="accent1"/>
              </a:buClr>
              <a:buSzPts val="946"/>
              <a:buFont typeface="Corbel"/>
              <a:buNone/>
              <a:defRPr sz="1182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811"/>
              <a:buFont typeface="Corbel"/>
              <a:buNone/>
              <a:defRPr sz="1014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Clr>
                <a:schemeClr val="accent1"/>
              </a:buClr>
              <a:buSzPts val="675"/>
              <a:buFont typeface="Corbel"/>
              <a:buNone/>
              <a:defRPr sz="84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1"/>
              <a:buFont typeface="Constantia"/>
              <a:buNone/>
              <a:defRPr sz="3001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1282448" y="4154524"/>
            <a:ext cx="6576822" cy="136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811"/>
              <a:buNone/>
              <a:defRPr sz="1014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608"/>
              <a:buNone/>
              <a:defRPr sz="76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473"/>
              <a:buNone/>
              <a:defRPr sz="591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473"/>
              <a:buNone/>
              <a:defRPr sz="591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473"/>
              <a:buNone/>
              <a:defRPr sz="591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473"/>
              <a:buNone/>
              <a:defRPr sz="591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473"/>
              <a:buNone/>
              <a:defRPr sz="591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473"/>
              <a:buNone/>
              <a:defRPr sz="59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" name="Google Shape;47;p10"/>
          <p:cNvCxnSpPr/>
          <p:nvPr/>
        </p:nvCxnSpPr>
        <p:spPr>
          <a:xfrm>
            <a:off x="1485902" y="4020408"/>
            <a:ext cx="6172202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857251" y="2057399"/>
            <a:ext cx="35661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75793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743"/>
              <a:buChar char="•"/>
              <a:defRPr sz="929"/>
            </a:lvl1pPr>
            <a:lvl2pPr marL="914400" lvl="1" indent="-271475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675"/>
              <a:buChar char="•"/>
              <a:defRPr sz="843"/>
            </a:lvl2pPr>
            <a:lvl3pPr marL="1371600" lvl="2" indent="-267208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08"/>
              <a:buChar char="•"/>
              <a:defRPr sz="760"/>
            </a:lvl3pPr>
            <a:lvl4pPr marL="1828800" lvl="3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4pPr>
            <a:lvl5pPr marL="2286000" lvl="4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5pPr>
            <a:lvl6pPr marL="2743200" lvl="5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6pPr>
            <a:lvl7pPr marL="3200400" lvl="6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7pPr>
            <a:lvl8pPr marL="3657600" lvl="7" indent="-26289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8pPr>
            <a:lvl9pPr marL="4114800" lvl="8" indent="-26289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540"/>
              <a:buChar char="•"/>
              <a:defRPr sz="675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700709" y="2057400"/>
            <a:ext cx="35661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75793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743"/>
              <a:buChar char="•"/>
              <a:defRPr sz="929"/>
            </a:lvl1pPr>
            <a:lvl2pPr marL="914400" lvl="1" indent="-271475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675"/>
              <a:buChar char="•"/>
              <a:defRPr sz="843"/>
            </a:lvl2pPr>
            <a:lvl3pPr marL="1371600" lvl="2" indent="-267208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08"/>
              <a:buChar char="•"/>
              <a:defRPr sz="760"/>
            </a:lvl3pPr>
            <a:lvl4pPr marL="1828800" lvl="3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4pPr>
            <a:lvl5pPr marL="2286000" lvl="4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5pPr>
            <a:lvl6pPr marL="2743200" lvl="5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6pPr>
            <a:lvl7pPr marL="3200400" lvl="6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7pPr>
            <a:lvl8pPr marL="3657600" lvl="7" indent="-26289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8pPr>
            <a:lvl9pPr marL="4114800" lvl="8" indent="-26289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540"/>
              <a:buChar char="•"/>
              <a:defRPr sz="675"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11"/>
              <a:buNone/>
              <a:defRPr sz="1014" b="1"/>
            </a:lvl1pPr>
            <a:lvl2pPr marL="914400" lvl="1" indent="-228600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675"/>
              <a:buNone/>
              <a:defRPr sz="843" b="1"/>
            </a:lvl2pPr>
            <a:lvl3pPr marL="1371600" lvl="2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08"/>
              <a:buNone/>
              <a:defRPr sz="760" b="1"/>
            </a:lvl3pPr>
            <a:lvl4pPr marL="1828800" lvl="3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4pPr>
            <a:lvl5pPr marL="2286000" lvl="4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5pPr>
            <a:lvl6pPr marL="2743200" lvl="5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6pPr>
            <a:lvl7pPr marL="3200400" lvl="6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7pPr>
            <a:lvl8pPr marL="3657600" lvl="7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8pPr>
            <a:lvl9pPr marL="4114800" lvl="8" indent="-22860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540"/>
              <a:buNone/>
              <a:defRPr sz="675" b="1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857251" y="2721483"/>
            <a:ext cx="356616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75793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743"/>
              <a:buChar char="•"/>
              <a:defRPr sz="929"/>
            </a:lvl1pPr>
            <a:lvl2pPr marL="914400" lvl="1" indent="-271475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675"/>
              <a:buChar char="•"/>
              <a:defRPr sz="843"/>
            </a:lvl2pPr>
            <a:lvl3pPr marL="1371600" lvl="2" indent="-267208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08"/>
              <a:buChar char="•"/>
              <a:defRPr sz="760"/>
            </a:lvl3pPr>
            <a:lvl4pPr marL="1828800" lvl="3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4pPr>
            <a:lvl5pPr marL="2286000" lvl="4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5pPr>
            <a:lvl6pPr marL="2743200" lvl="5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6pPr>
            <a:lvl7pPr marL="3200400" lvl="6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7pPr>
            <a:lvl8pPr marL="3657600" lvl="7" indent="-26289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8pPr>
            <a:lvl9pPr marL="4114800" lvl="8" indent="-26289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540"/>
              <a:buChar char="•"/>
              <a:defRPr sz="675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3"/>
          </p:nvPr>
        </p:nvSpPr>
        <p:spPr>
          <a:xfrm>
            <a:off x="4701880" y="1999032"/>
            <a:ext cx="356616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11"/>
              <a:buNone/>
              <a:defRPr sz="1014" b="1"/>
            </a:lvl1pPr>
            <a:lvl2pPr marL="914400" lvl="1" indent="-228600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675"/>
              <a:buNone/>
              <a:defRPr sz="843" b="1"/>
            </a:lvl2pPr>
            <a:lvl3pPr marL="1371600" lvl="2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08"/>
              <a:buNone/>
              <a:defRPr sz="760" b="1"/>
            </a:lvl3pPr>
            <a:lvl4pPr marL="1828800" lvl="3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4pPr>
            <a:lvl5pPr marL="2286000" lvl="4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5pPr>
            <a:lvl6pPr marL="2743200" lvl="5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6pPr>
            <a:lvl7pPr marL="3200400" lvl="6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7pPr>
            <a:lvl8pPr marL="3657600" lvl="7" indent="-22860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None/>
              <a:defRPr sz="675" b="1"/>
            </a:lvl8pPr>
            <a:lvl9pPr marL="4114800" lvl="8" indent="-22860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540"/>
              <a:buNone/>
              <a:defRPr sz="675" b="1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4"/>
          </p:nvPr>
        </p:nvSpPr>
        <p:spPr>
          <a:xfrm>
            <a:off x="4701880" y="2719323"/>
            <a:ext cx="356616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75793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743"/>
              <a:buChar char="•"/>
              <a:defRPr sz="929"/>
            </a:lvl1pPr>
            <a:lvl2pPr marL="914400" lvl="1" indent="-271475" algn="l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SzPts val="675"/>
              <a:buChar char="•"/>
              <a:defRPr sz="843"/>
            </a:lvl2pPr>
            <a:lvl3pPr marL="1371600" lvl="2" indent="-267208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608"/>
              <a:buChar char="•"/>
              <a:defRPr sz="760"/>
            </a:lvl3pPr>
            <a:lvl4pPr marL="1828800" lvl="3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4pPr>
            <a:lvl5pPr marL="2286000" lvl="4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5pPr>
            <a:lvl6pPr marL="2743200" lvl="5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6pPr>
            <a:lvl7pPr marL="3200400" lvl="6" indent="-262889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7pPr>
            <a:lvl8pPr marL="3657600" lvl="7" indent="-262890" algn="l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SzPts val="540"/>
              <a:buChar char="•"/>
              <a:defRPr sz="675"/>
            </a:lvl8pPr>
            <a:lvl9pPr marL="4114800" lvl="8" indent="-262890" algn="l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SzPts val="540"/>
              <a:buChar char="•"/>
              <a:defRPr sz="675"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6D7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1"/>
              <a:buFont typeface="Constantia"/>
              <a:buNone/>
              <a:defRPr sz="2251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body" idx="1"/>
          </p:nvPr>
        </p:nvSpPr>
        <p:spPr>
          <a:xfrm>
            <a:off x="857254" y="2057400"/>
            <a:ext cx="7404653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8575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Corbel"/>
              <a:buChar char="•"/>
              <a:defRPr sz="1125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80111" algn="l" rtl="0">
              <a:lnSpc>
                <a:spcPct val="90000"/>
              </a:lnSpc>
              <a:spcBef>
                <a:spcPts val="85"/>
              </a:spcBef>
              <a:spcAft>
                <a:spcPts val="0"/>
              </a:spcAft>
              <a:buClr>
                <a:schemeClr val="accent1"/>
              </a:buClr>
              <a:buSzPts val="811"/>
              <a:buFont typeface="Corbel"/>
              <a:buChar char="•"/>
              <a:defRPr sz="1014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74319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720"/>
              <a:buFont typeface="Corbel"/>
              <a:buChar char="•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68630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Corbel"/>
              <a:buChar char="•"/>
              <a:defRPr sz="788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68630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Corbel"/>
              <a:buChar char="•"/>
              <a:defRPr sz="788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68630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Corbel"/>
              <a:buChar char="•"/>
              <a:defRPr sz="788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68630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Corbel"/>
              <a:buChar char="•"/>
              <a:defRPr sz="788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68630" algn="l" rtl="0">
              <a:lnSpc>
                <a:spcPct val="90000"/>
              </a:lnSpc>
              <a:spcBef>
                <a:spcPts val="169"/>
              </a:spcBef>
              <a:spcAft>
                <a:spcPts val="0"/>
              </a:spcAft>
              <a:buClr>
                <a:schemeClr val="accent1"/>
              </a:buClr>
              <a:buSzPts val="630"/>
              <a:buFont typeface="Corbel"/>
              <a:buChar char="•"/>
              <a:defRPr sz="788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68630" algn="l" rtl="0">
              <a:lnSpc>
                <a:spcPct val="90000"/>
              </a:lnSpc>
              <a:spcBef>
                <a:spcPts val="169"/>
              </a:spcBef>
              <a:spcAft>
                <a:spcPts val="169"/>
              </a:spcAft>
              <a:buClr>
                <a:schemeClr val="accent1"/>
              </a:buClr>
              <a:buSzPts val="630"/>
              <a:buFont typeface="Corbel"/>
              <a:buChar char="•"/>
              <a:defRPr sz="788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dt" idx="10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6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ftr" idx="11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63" b="0" i="0" u="none" strike="noStrike" cap="none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pic>
        <p:nvPicPr>
          <p:cNvPr id="15" name="Google Shape;15;p5" descr="A close up of a sign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001000" y="5724056"/>
            <a:ext cx="893595" cy="8649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www.regscitv.com/" TargetMode="External"/><Relationship Id="rId5" Type="http://schemas.openxmlformats.org/officeDocument/2006/relationships/hyperlink" Target="http://www.regsciconsort.com/" TargetMode="External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1399349" y="1330711"/>
            <a:ext cx="6345302" cy="1006207"/>
          </a:xfrm>
          <a:prstGeom prst="rect">
            <a:avLst/>
          </a:prstGeom>
          <a:solidFill>
            <a:schemeClr val="lt1">
              <a:alpha val="22745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stantia"/>
              <a:buNone/>
            </a:pPr>
            <a:r>
              <a:rPr lang="en-US" sz="4000" dirty="0"/>
              <a:t>EROSION</a:t>
            </a:r>
            <a:endParaRPr lang="en-US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subTitle" idx="1"/>
          </p:nvPr>
        </p:nvSpPr>
        <p:spPr>
          <a:xfrm>
            <a:off x="1929231" y="2426261"/>
            <a:ext cx="5285536" cy="362589"/>
          </a:xfrm>
          <a:prstGeom prst="rect">
            <a:avLst/>
          </a:prstGeom>
          <a:solidFill>
            <a:schemeClr val="lt1">
              <a:alpha val="22745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12"/>
              <a:buNone/>
            </a:pPr>
            <a:r>
              <a:rPr lang="en-US" sz="1890" dirty="0">
                <a:solidFill>
                  <a:srgbClr val="003760"/>
                </a:solidFill>
              </a:rPr>
              <a:t>Effects and mitigation on Presque Isle, Erie, PA</a:t>
            </a:r>
            <a:endParaRPr sz="1890" dirty="0">
              <a:solidFill>
                <a:srgbClr val="00376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503148-638F-4152-A34B-49F0D9832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798DE-6E53-429A-9BAC-1813DD2DC7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73" t="35663" r="38155" b="21213"/>
          <a:stretch/>
        </p:blipFill>
        <p:spPr>
          <a:xfrm>
            <a:off x="3413184" y="2984729"/>
            <a:ext cx="2317631" cy="199507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7"/>
    </mc:Choice>
    <mc:Fallback xmlns="">
      <p:transition spd="slow" advTm="15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f906ff5f5_0_54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GROINS</a:t>
            </a:r>
          </a:p>
        </p:txBody>
      </p:sp>
      <p:pic>
        <p:nvPicPr>
          <p:cNvPr id="191" name="Google Shape;191;g9f906ff5f5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25" y="1881738"/>
            <a:ext cx="3394450" cy="3252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9f906ff5f5_0_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9400" y="1555363"/>
            <a:ext cx="4876800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9f906ff5f5_0_54"/>
          <p:cNvSpPr txBox="1"/>
          <p:nvPr/>
        </p:nvSpPr>
        <p:spPr>
          <a:xfrm>
            <a:off x="-148638" y="6159900"/>
            <a:ext cx="64428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40080" lvl="0" indent="-283464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Source: </a:t>
            </a: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https://www.nccoast.org/protect-the-coast/advocate/terminal-groins/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31DEEC-ADDF-4A9E-BAF3-C67DA32C7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25"/>
    </mc:Choice>
    <mc:Fallback xmlns="">
      <p:transition spd="slow" advTm="3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f906ff5f5_0_62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ADDITION OF BREAKWATERS</a:t>
            </a:r>
          </a:p>
        </p:txBody>
      </p:sp>
      <p:pic>
        <p:nvPicPr>
          <p:cNvPr id="201" name="Google Shape;201;g9f906ff5f5_0_62"/>
          <p:cNvPicPr preferRelativeResize="0"/>
          <p:nvPr/>
        </p:nvPicPr>
        <p:blipFill rotWithShape="1">
          <a:blip r:embed="rId5">
            <a:alphaModFix/>
          </a:blip>
          <a:srcRect t="11279" b="19125"/>
          <a:stretch/>
        </p:blipFill>
        <p:spPr>
          <a:xfrm>
            <a:off x="2371551" y="4358936"/>
            <a:ext cx="4400897" cy="20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33BB3C-D3D1-423D-80EE-2A6DC61CF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BC8D00-D4BA-4816-A9E7-011B6EFA4918}"/>
              </a:ext>
            </a:extLst>
          </p:cNvPr>
          <p:cNvSpPr txBox="1">
            <a:spLocks/>
          </p:cNvSpPr>
          <p:nvPr/>
        </p:nvSpPr>
        <p:spPr>
          <a:xfrm>
            <a:off x="857250" y="19659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6462" indent="-77169" algn="l" defTabSz="385846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923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77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431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7680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8884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31409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43933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956458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~$35 million dollar project approved July 27, 1988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lang="en-US" sz="2000" dirty="0">
                <a:solidFill>
                  <a:srgbClr val="000000"/>
                </a:solidFill>
                <a:latin typeface="Constantia"/>
              </a:rPr>
              <a:t>E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xperimental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prototypes done in early 80’s 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58 breakwaters were constructed along Presque Isle’s lake shore </a:t>
            </a:r>
          </a:p>
          <a:p>
            <a:pPr lvl="1">
              <a:lnSpc>
                <a:spcPct val="100000"/>
              </a:lnSpc>
              <a:buClr>
                <a:srgbClr val="5FA7AD"/>
              </a:buClr>
            </a:pPr>
            <a:r>
              <a:rPr lang="en-US" sz="1889" dirty="0">
                <a:solidFill>
                  <a:srgbClr val="000000"/>
                </a:solidFill>
                <a:latin typeface="Constantia"/>
              </a:rPr>
              <a:t>S</a:t>
            </a:r>
            <a:r>
              <a:rPr kumimoji="0" lang="en-US" sz="18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tarting in 1989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Intended to work as wave attenuators and reduce the erosional force of Lake Erie against the Presque Isle Shoreline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endParaRPr kumimoji="0" lang="en-US" sz="188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3"/>
    </mc:Choice>
    <mc:Fallback xmlns="">
      <p:transition spd="slow" advTm="2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f906ff5f5_0_69"/>
          <p:cNvSpPr txBox="1">
            <a:spLocks noGrp="1"/>
          </p:cNvSpPr>
          <p:nvPr>
            <p:ph type="title"/>
          </p:nvPr>
        </p:nvSpPr>
        <p:spPr>
          <a:xfrm>
            <a:off x="811126" y="630075"/>
            <a:ext cx="7783200" cy="1482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CURRENT ISSUES: TOMBOLOS</a:t>
            </a:r>
          </a:p>
        </p:txBody>
      </p:sp>
      <p:pic>
        <p:nvPicPr>
          <p:cNvPr id="208" name="Google Shape;208;g9f906ff5f5_0_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975" y="2382330"/>
            <a:ext cx="3865860" cy="304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9f906ff5f5_0_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8675" y="1804898"/>
            <a:ext cx="2984088" cy="229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9f906ff5f5_0_69"/>
          <p:cNvPicPr preferRelativeResize="0"/>
          <p:nvPr/>
        </p:nvPicPr>
        <p:blipFill rotWithShape="1">
          <a:blip r:embed="rId7">
            <a:alphaModFix/>
          </a:blip>
          <a:srcRect b="12985"/>
          <a:stretch/>
        </p:blipFill>
        <p:spPr>
          <a:xfrm>
            <a:off x="4978686" y="4209074"/>
            <a:ext cx="2984077" cy="1996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9f906ff5f5_0_69"/>
          <p:cNvSpPr txBox="1"/>
          <p:nvPr/>
        </p:nvSpPr>
        <p:spPr>
          <a:xfrm>
            <a:off x="-195309" y="6205650"/>
            <a:ext cx="6028958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40080" lvl="0" indent="-283464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Source: </a:t>
            </a: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https://openstax.org/books/university-physics-volume-3/pages/4-1-single-slit-diffraction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21BB05-1BB5-4063-BFE6-248B7C7EB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5"/>
    </mc:Choice>
    <mc:Fallback xmlns="">
      <p:transition spd="slow" advTm="44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f906ff5f5_0_78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TOMBOLO SAMPLING AND ANALYSIS</a:t>
            </a:r>
          </a:p>
        </p:txBody>
      </p:sp>
      <p:pic>
        <p:nvPicPr>
          <p:cNvPr id="218" name="Google Shape;218;g9f906ff5f5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235" y="1694218"/>
            <a:ext cx="3229226" cy="484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9f906ff5f5_0_78"/>
          <p:cNvPicPr preferRelativeResize="0"/>
          <p:nvPr/>
        </p:nvPicPr>
        <p:blipFill rotWithShape="1">
          <a:blip r:embed="rId6">
            <a:alphaModFix/>
          </a:blip>
          <a:srcRect r="3625"/>
          <a:stretch/>
        </p:blipFill>
        <p:spPr>
          <a:xfrm>
            <a:off x="4282925" y="1694218"/>
            <a:ext cx="3537246" cy="244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9f906ff5f5_0_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2925" y="4179846"/>
            <a:ext cx="3537248" cy="235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7B8935-4C0F-4D4E-B8BF-4CB16620A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48"/>
    </mc:Choice>
    <mc:Fallback xmlns="">
      <p:transition spd="slow" advTm="2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f906ff5f5_0_126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TOMBOLO ANALYSIS CONTINUED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F38EE4-8FB9-48B8-944E-8D0F13903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91B048-CE4C-44D5-8A47-33F60A37371C}"/>
              </a:ext>
            </a:extLst>
          </p:cNvPr>
          <p:cNvSpPr txBox="1">
            <a:spLocks/>
          </p:cNvSpPr>
          <p:nvPr/>
        </p:nvSpPr>
        <p:spPr>
          <a:xfrm>
            <a:off x="857223" y="196596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6462" indent="-77169" algn="l" defTabSz="385846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923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77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431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7680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8884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31409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43933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956458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Samples are prepared and placed in a drying oven for 24 hours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After drying samples are weighed 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Samples are then sieved to determine grain size composition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Knowing grain sizes of tombolo formations allows for more efficient replenishment efforts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5"/>
    </mc:Choice>
    <mc:Fallback xmlns="">
      <p:transition spd="slow" advTm="3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9f906ff5f5_0_87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PARK EROSION MITIGATION EFFORTS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C98A37-8403-4D3F-9DBE-D40C390BA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7F5FF9-F212-47A9-85F5-2A1AA0DBF647}"/>
              </a:ext>
            </a:extLst>
          </p:cNvPr>
          <p:cNvSpPr txBox="1">
            <a:spLocks/>
          </p:cNvSpPr>
          <p:nvPr/>
        </p:nvSpPr>
        <p:spPr>
          <a:xfrm>
            <a:off x="857223" y="196596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6462" indent="-77169" algn="l" defTabSz="385846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923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77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431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7680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8884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31409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43933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956458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Sand is replenished to beaches throughout the summer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Sand is trucked from North Pier to target beaches with dump trucks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Cost of sand replenishment ranges from $1-3 million per year depending on amount needed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Tombolos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are dug out with excavators and sand is added to replenishment stock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9"/>
    </mc:Choice>
    <mc:Fallback xmlns="">
      <p:transition spd="slow" advTm="2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228600" y="4343400"/>
            <a:ext cx="4648200" cy="16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BROUGHT TO YOU BY…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THE REGIONAL SCIENCE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CONSORTIUM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1EC9A5-9C0C-4506-B0DD-83C8CE14B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"/>
    </mc:Choice>
    <mc:Fallback xmlns="">
      <p:transition spd="slow" advTm="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"/>
          <p:cNvSpPr txBox="1">
            <a:spLocks noGrp="1"/>
          </p:cNvSpPr>
          <p:nvPr>
            <p:ph type="subTitle" idx="1"/>
          </p:nvPr>
        </p:nvSpPr>
        <p:spPr>
          <a:xfrm>
            <a:off x="381000" y="4343400"/>
            <a:ext cx="4495800" cy="16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LEARN MORE AT…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2400"/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www.RegSciConsort.com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2400"/>
              <a:buNone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www.RegSciTV.com</a:t>
            </a:r>
            <a:endParaRPr dirty="0"/>
          </a:p>
          <a:p>
            <a:pPr marL="0" lvl="0" indent="0" algn="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673DF9-B72B-458C-A5E0-4FA629BEF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4"/>
    </mc:Choice>
    <mc:Fallback xmlns="">
      <p:transition spd="slow" advTm="1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nstantia"/>
              <a:buNone/>
            </a:pPr>
            <a:r>
              <a:rPr lang="en-US" sz="3000" dirty="0"/>
              <a:t>WHAT IS EROSION?</a:t>
            </a:r>
          </a:p>
        </p:txBody>
      </p:sp>
      <p:pic>
        <p:nvPicPr>
          <p:cNvPr id="124" name="Google Shape;12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1040" y="2929156"/>
            <a:ext cx="2730960" cy="154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2690" y="2937936"/>
            <a:ext cx="2360129" cy="154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7591" y="4480028"/>
            <a:ext cx="4263916" cy="154209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152401" y="6004560"/>
            <a:ext cx="7694694" cy="69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latin typeface="Constantia"/>
                <a:ea typeface="Constantia"/>
                <a:cs typeface="Constantia"/>
                <a:sym typeface="Constantia"/>
              </a:rPr>
              <a:t>Sources: </a:t>
            </a: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https://blog.dhigroup.com/2018/01/22/technology-helping-professionals-manage-coastal-erosion-successfully/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https://www.macmillandictionary.com/dictionary/british/erosion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https://phys.org/news/2017-12-scientists-erosion-unusual.html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07718F-545C-471C-AA2B-EB79CC5C0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3A3F5C-E372-45C9-8047-6DC502C2A656}"/>
              </a:ext>
            </a:extLst>
          </p:cNvPr>
          <p:cNvSpPr txBox="1">
            <a:spLocks/>
          </p:cNvSpPr>
          <p:nvPr/>
        </p:nvSpPr>
        <p:spPr>
          <a:xfrm>
            <a:off x="857223" y="196596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6462" indent="-77169" algn="l" defTabSz="385846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923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77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431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7680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8884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31409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43933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956458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geologic process wherein e</a:t>
            </a:r>
            <a:r>
              <a:rPr lang="en-US" sz="2000" dirty="0" err="1">
                <a:solidFill>
                  <a:srgbClr val="000000"/>
                </a:solidFill>
                <a:latin typeface="Constantia" panose="02030602050306030303" pitchFamily="18" charset="0"/>
              </a:rPr>
              <a:t>arthen</a:t>
            </a:r>
            <a:r>
              <a:rPr lang="en-US" sz="2000" dirty="0">
                <a:solidFill>
                  <a:srgbClr val="000000"/>
                </a:solidFill>
                <a:latin typeface="Constantia" panose="02030602050306030303" pitchFamily="18" charset="0"/>
              </a:rPr>
              <a:t> materials (soil, rock, </a:t>
            </a:r>
            <a:r>
              <a:rPr lang="en-US" sz="2000" dirty="0" err="1">
                <a:solidFill>
                  <a:srgbClr val="000000"/>
                </a:solidFill>
                <a:latin typeface="Constantia" panose="02030602050306030303" pitchFamily="18" charset="0"/>
              </a:rPr>
              <a:t>etc</a:t>
            </a:r>
            <a:r>
              <a:rPr lang="en-US" sz="2000" dirty="0">
                <a:solidFill>
                  <a:srgbClr val="000000"/>
                </a:solidFill>
                <a:latin typeface="Constantia" panose="02030602050306030303" pitchFamily="18" charset="0"/>
              </a:rPr>
              <a:t>) are worn away and transported by natural forces such as wind or water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1"/>
    </mc:Choice>
    <mc:Fallback xmlns="">
      <p:transition spd="slow" advTm="2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9f906ff5f5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675" y="192625"/>
            <a:ext cx="8744647" cy="6472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4248B2-C0D2-4466-A7CC-FAC10E97E8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0"/>
    </mc:Choice>
    <mc:Fallback xmlns="">
      <p:transition spd="slow" advTm="3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f906ff5f5_0_11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BRIEF NATURAL HISTORY OF </a:t>
            </a:r>
            <a:br>
              <a:rPr lang="en-US" sz="3000" dirty="0"/>
            </a:br>
            <a:r>
              <a:rPr lang="en-US" sz="3000" dirty="0"/>
              <a:t>PRESQUE ISLE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6AF828-9F1C-42C8-A314-EEB064B4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FFB1C9-830E-47A2-A4CF-BF960F0199C4}"/>
              </a:ext>
            </a:extLst>
          </p:cNvPr>
          <p:cNvSpPr txBox="1">
            <a:spLocks/>
          </p:cNvSpPr>
          <p:nvPr/>
        </p:nvSpPr>
        <p:spPr>
          <a:xfrm>
            <a:off x="857223" y="196596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6462" indent="-77169" algn="l" defTabSz="385846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923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77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431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7680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8884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31409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43933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956458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Shaped by Wisconsin Glacial Episode in late Wisconsin age ~23,000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ya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Southern lobe of glacier carved out Great Lakes, left many other features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Laurentide Ice Sheet; Lake Erie Lobe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When glaciers retreat, they drop everything right where it was held in the 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64"/>
    </mc:Choice>
    <mc:Fallback xmlns="">
      <p:transition spd="slow" advTm="5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f906ff5f5_0_17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LAURENTIDE ICE SHEET</a:t>
            </a:r>
          </a:p>
        </p:txBody>
      </p:sp>
      <p:pic>
        <p:nvPicPr>
          <p:cNvPr id="147" name="Google Shape;147;g9f906ff5f5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252" y="1728150"/>
            <a:ext cx="3134725" cy="42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9f906ff5f5_0_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4975" y="1758564"/>
            <a:ext cx="3769074" cy="370938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9f906ff5f5_0_17"/>
          <p:cNvSpPr txBox="1"/>
          <p:nvPr/>
        </p:nvSpPr>
        <p:spPr>
          <a:xfrm>
            <a:off x="-145927" y="6334218"/>
            <a:ext cx="706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640080" lvl="0" indent="-283464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Source: </a:t>
            </a: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http://science.gc.ca/eic/site/063.nsf/eng/97235.html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619A93-904F-46CB-BC40-0C3F768C8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4"/>
    </mc:Choice>
    <mc:Fallback xmlns="">
      <p:transition spd="slow" advTm="42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f906ff5f5_0_25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PRESQUE ISLE GEOLOGY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97689E-71DE-4804-B412-A68D4F69D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D323DF-FD5C-4BFA-AFF7-AF8CAA594505}"/>
              </a:ext>
            </a:extLst>
          </p:cNvPr>
          <p:cNvSpPr txBox="1">
            <a:spLocks/>
          </p:cNvSpPr>
          <p:nvPr/>
        </p:nvSpPr>
        <p:spPr>
          <a:xfrm>
            <a:off x="857223" y="196596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6462" indent="-77169" algn="l" defTabSz="385846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923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77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431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7680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8884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31409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43933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956458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Composed entirely of unconsolidated glacial sediment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Sediment was left in a ridge along southern edge of escarpment that would fill to become Lake Erie as glacier melted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Through erosive forces this sediment ridge gradually formed into Presque Isle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Original deposition area of the ridge currently sits 30-50 ft below lake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54"/>
    </mc:Choice>
    <mc:Fallback xmlns="">
      <p:transition spd="slow" advTm="38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f906ff5f5_0_31"/>
          <p:cNvSpPr txBox="1">
            <a:spLocks noGrp="1"/>
          </p:cNvSpPr>
          <p:nvPr>
            <p:ph type="title"/>
          </p:nvPr>
        </p:nvSpPr>
        <p:spPr>
          <a:xfrm>
            <a:off x="8686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PRESQUE ISLE GEOLOGY</a:t>
            </a:r>
          </a:p>
        </p:txBody>
      </p:sp>
      <p:pic>
        <p:nvPicPr>
          <p:cNvPr id="163" name="Google Shape;163;g9f906ff5f5_0_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0664" y="2778711"/>
            <a:ext cx="4921036" cy="254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9f906ff5f5_0_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528" y="1775534"/>
            <a:ext cx="3339359" cy="477766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9f906ff5f5_0_31"/>
          <p:cNvSpPr txBox="1"/>
          <p:nvPr/>
        </p:nvSpPr>
        <p:spPr>
          <a:xfrm>
            <a:off x="3817400" y="6138184"/>
            <a:ext cx="43110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40080" lvl="0" indent="-283464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Source: </a:t>
            </a: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https://apps.dtic.mil/dtic/tr/fulltext/u2/a270183.pdf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519F2E-5055-4EAB-9701-2C4376006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97"/>
    </mc:Choice>
    <mc:Fallback xmlns="">
      <p:transition spd="slow" advTm="7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f906ff5f5_0_39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SAND DUNES</a:t>
            </a:r>
          </a:p>
        </p:txBody>
      </p:sp>
      <p:pic>
        <p:nvPicPr>
          <p:cNvPr id="173" name="Google Shape;173;g9f906ff5f5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6500" y="4549200"/>
            <a:ext cx="4191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9f906ff5f5_0_39"/>
          <p:cNvSpPr txBox="1"/>
          <p:nvPr/>
        </p:nvSpPr>
        <p:spPr>
          <a:xfrm>
            <a:off x="2333906" y="6231000"/>
            <a:ext cx="4661698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40080" lvl="0" indent="-283464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Source: </a:t>
            </a: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http://www.landforms.eu/Lothian/dune%20succession.htm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DD32A6-0460-4094-9754-319DB2C4B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9E399E-8FCA-41FD-951A-2BD9CD54C8E9}"/>
              </a:ext>
            </a:extLst>
          </p:cNvPr>
          <p:cNvSpPr txBox="1">
            <a:spLocks/>
          </p:cNvSpPr>
          <p:nvPr/>
        </p:nvSpPr>
        <p:spPr>
          <a:xfrm>
            <a:off x="857223" y="196596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6462" indent="-77169" algn="l" defTabSz="385846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923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77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431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7680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8884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31409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43933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956458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As offshore winds come onshore, sand is blown towards land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Sand can become stuck in vegetation, leading to the gradual growth a dune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Dune provides a physical barrier to wave action as well as providing plant habitat, further strengthening dune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As dune continues to migrate, a new dune begins to form</a:t>
            </a:r>
          </a:p>
          <a:p>
            <a:pPr lvl="1">
              <a:lnSpc>
                <a:spcPct val="100000"/>
              </a:lnSpc>
              <a:buClr>
                <a:srgbClr val="5FA7AD"/>
              </a:buClr>
            </a:pPr>
            <a:r>
              <a:rPr lang="en-US" sz="1889" dirty="0">
                <a:solidFill>
                  <a:srgbClr val="000000"/>
                </a:solidFill>
                <a:latin typeface="Constantia"/>
              </a:rPr>
              <a:t>A</a:t>
            </a:r>
            <a:r>
              <a:rPr kumimoji="0" lang="en-US" sz="18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dune succession is created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39"/>
    </mc:Choice>
    <mc:Fallback xmlns="">
      <p:transition spd="slow" advTm="4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f906ff5f5_0_46"/>
          <p:cNvSpPr txBox="1">
            <a:spLocks noGrp="1"/>
          </p:cNvSpPr>
          <p:nvPr>
            <p:ph type="title"/>
          </p:nvPr>
        </p:nvSpPr>
        <p:spPr>
          <a:xfrm>
            <a:off x="857250" y="609600"/>
            <a:ext cx="7406700" cy="1356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WINTER BEACH AND ICE DUNES</a:t>
            </a:r>
          </a:p>
        </p:txBody>
      </p:sp>
      <p:pic>
        <p:nvPicPr>
          <p:cNvPr id="182" name="Google Shape;182;g9f906ff5f5_0_46"/>
          <p:cNvPicPr preferRelativeResize="0"/>
          <p:nvPr/>
        </p:nvPicPr>
        <p:blipFill rotWithShape="1">
          <a:blip r:embed="rId5">
            <a:alphaModFix/>
          </a:blip>
          <a:srcRect t="34926"/>
          <a:stretch/>
        </p:blipFill>
        <p:spPr>
          <a:xfrm>
            <a:off x="4781145" y="1799255"/>
            <a:ext cx="3438994" cy="149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9f906ff5f5_0_46"/>
          <p:cNvPicPr preferRelativeResize="0"/>
          <p:nvPr/>
        </p:nvPicPr>
        <p:blipFill rotWithShape="1">
          <a:blip r:embed="rId6">
            <a:alphaModFix/>
          </a:blip>
          <a:srcRect l="5727" t="3473" r="4923" b="-1936"/>
          <a:stretch/>
        </p:blipFill>
        <p:spPr>
          <a:xfrm>
            <a:off x="4848825" y="3639845"/>
            <a:ext cx="3057275" cy="253235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9f906ff5f5_0_46"/>
          <p:cNvSpPr txBox="1"/>
          <p:nvPr/>
        </p:nvSpPr>
        <p:spPr>
          <a:xfrm>
            <a:off x="-229340" y="6220295"/>
            <a:ext cx="7752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40080" lvl="0" indent="-283464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Source: </a:t>
            </a:r>
            <a:r>
              <a:rPr lang="en-US" sz="1000" dirty="0">
                <a:solidFill>
                  <a:schemeClr val="accent1"/>
                </a:solidFill>
                <a:latin typeface="Constantia"/>
                <a:ea typeface="Constantia"/>
                <a:cs typeface="Constantia"/>
                <a:sym typeface="Constantia"/>
              </a:rPr>
              <a:t>https://www.friendsofibsp.org/breaking-news/science-of-the-shore-a-tale-of-two-beaches-winter-summer-beach-profiles/</a:t>
            </a:r>
            <a:endParaRPr sz="1000" dirty="0">
              <a:solidFill>
                <a:schemeClr val="accen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6E10E3-21DA-4652-B176-9C0590A15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BFD634-7120-48A7-8A5E-46AFA77B6F93}"/>
              </a:ext>
            </a:extLst>
          </p:cNvPr>
          <p:cNvSpPr txBox="1">
            <a:spLocks/>
          </p:cNvSpPr>
          <p:nvPr/>
        </p:nvSpPr>
        <p:spPr>
          <a:xfrm>
            <a:off x="857223" y="1965960"/>
            <a:ext cx="388011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6462" indent="-77169" algn="l" defTabSz="385846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923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0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8677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4431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17680" indent="-77169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8884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731409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843933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956458" indent="-96462" algn="l" defTabSz="385846" rtl="0" eaLnBrk="1" latinLnBrk="0" hangingPunct="1">
              <a:lnSpc>
                <a:spcPct val="90000"/>
              </a:lnSpc>
              <a:spcBef>
                <a:spcPts val="85"/>
              </a:spcBef>
              <a:spcAft>
                <a:spcPts val="169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788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 beach has 2 profiles</a:t>
            </a:r>
          </a:p>
          <a:p>
            <a:pPr lvl="1">
              <a:lnSpc>
                <a:spcPct val="100000"/>
              </a:lnSpc>
              <a:buClr>
                <a:srgbClr val="5FA7AD"/>
              </a:buClr>
            </a:pPr>
            <a:r>
              <a:rPr kumimoji="0" lang="en-US" sz="18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Summer and winter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During summer beaches accumulate sand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Due to increased wind and storms in winter, beaches experience higher water &amp; waves </a:t>
            </a:r>
            <a:endParaRPr lang="en-US" sz="2000" dirty="0">
              <a:solidFill>
                <a:srgbClr val="000000"/>
              </a:solidFill>
              <a:latin typeface="Constantia"/>
            </a:endParaRPr>
          </a:p>
          <a:p>
            <a:pPr lvl="1">
              <a:lnSpc>
                <a:spcPct val="100000"/>
              </a:lnSpc>
              <a:buClr>
                <a:srgbClr val="5FA7AD"/>
              </a:buClr>
            </a:pPr>
            <a:r>
              <a:rPr kumimoji="0" lang="en-US" sz="188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Result in more erosion in winter</a:t>
            </a:r>
          </a:p>
          <a:p>
            <a:pPr>
              <a:lnSpc>
                <a:spcPct val="100000"/>
              </a:lnSpc>
              <a:buClr>
                <a:srgbClr val="5FA7AD"/>
              </a:buCl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Ice Dunes form over beach sand as natural “armor”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3"/>
    </mc:Choice>
    <mc:Fallback xmlns="">
      <p:transition spd="slow" advTm="3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SC Education 2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range Red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599</Words>
  <Application>Microsoft Office PowerPoint</Application>
  <PresentationFormat>On-screen Show (4:3)</PresentationFormat>
  <Paragraphs>76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Roboto</vt:lpstr>
      <vt:lpstr>Constantia</vt:lpstr>
      <vt:lpstr>Corbel</vt:lpstr>
      <vt:lpstr>Palatino Linotype</vt:lpstr>
      <vt:lpstr>Arial</vt:lpstr>
      <vt:lpstr>RSC Education 2</vt:lpstr>
      <vt:lpstr>EROSION</vt:lpstr>
      <vt:lpstr>WHAT IS EROSION?</vt:lpstr>
      <vt:lpstr>PowerPoint Presentation</vt:lpstr>
      <vt:lpstr>BRIEF NATURAL HISTORY OF  PRESQUE ISLE</vt:lpstr>
      <vt:lpstr>LAURENTIDE ICE SHEET</vt:lpstr>
      <vt:lpstr>PRESQUE ISLE GEOLOGY</vt:lpstr>
      <vt:lpstr>PRESQUE ISLE GEOLOGY</vt:lpstr>
      <vt:lpstr>SAND DUNES</vt:lpstr>
      <vt:lpstr>WINTER BEACH AND ICE DUNES</vt:lpstr>
      <vt:lpstr>GROINS</vt:lpstr>
      <vt:lpstr>ADDITION OF BREAKWATERS</vt:lpstr>
      <vt:lpstr>CURRENT ISSUES: TOMBOLOS</vt:lpstr>
      <vt:lpstr>TOMBOLO SAMPLING AND ANALYSIS</vt:lpstr>
      <vt:lpstr>TOMBOLO ANALYSIS CONTINUED</vt:lpstr>
      <vt:lpstr>PARK EROSION MITIGATION EFFORTS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</dc:title>
  <dc:creator>Jen Salem</dc:creator>
  <cp:lastModifiedBy>sarah@regsciconsort.com</cp:lastModifiedBy>
  <cp:revision>10</cp:revision>
  <dcterms:created xsi:type="dcterms:W3CDTF">2019-04-03T18:11:49Z</dcterms:created>
  <dcterms:modified xsi:type="dcterms:W3CDTF">2020-12-02T20:59:54Z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