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8" r:id="rId5"/>
    <p:sldMasterId id="2147483704" r:id="rId6"/>
  </p:sldMasterIdLst>
  <p:notesMasterIdLst>
    <p:notesMasterId r:id="rId22"/>
  </p:notesMasterIdLst>
  <p:handoutMasterIdLst>
    <p:handoutMasterId r:id="rId23"/>
  </p:handoutMasterIdLst>
  <p:sldIdLst>
    <p:sldId id="257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56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496" userDrawn="1">
          <p15:clr>
            <a:srgbClr val="A4A3A4"/>
          </p15:clr>
        </p15:guide>
        <p15:guide id="3" orient="horz" pos="2880" userDrawn="1">
          <p15:clr>
            <a:srgbClr val="A4A3A4"/>
          </p15:clr>
        </p15:guide>
        <p15:guide id="4" orient="horz" pos="1056" userDrawn="1">
          <p15:clr>
            <a:srgbClr val="A4A3A4"/>
          </p15:clr>
        </p15:guide>
        <p15:guide id="5" orient="horz" pos="3888" userDrawn="1">
          <p15:clr>
            <a:srgbClr val="A4A3A4"/>
          </p15:clr>
        </p15:guide>
        <p15:guide id="6" orient="horz" pos="240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395" userDrawn="1">
          <p15:clr>
            <a:srgbClr val="A4A3A4"/>
          </p15:clr>
        </p15:guide>
        <p15:guide id="9" pos="611" userDrawn="1">
          <p15:clr>
            <a:srgbClr val="A4A3A4"/>
          </p15:clr>
        </p15:guide>
        <p15:guide id="10" pos="5149" userDrawn="1">
          <p15:clr>
            <a:srgbClr val="A4A3A4"/>
          </p15:clr>
        </p15:guide>
        <p15:guide id="11" pos="4608" userDrawn="1">
          <p15:clr>
            <a:srgbClr val="A4A3A4"/>
          </p15:clr>
        </p15:guide>
        <p15:guide id="12" pos="35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108" d="100"/>
          <a:sy n="108" d="100"/>
        </p:scale>
        <p:origin x="1740" y="10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2880"/>
        <p:guide pos="395"/>
        <p:guide pos="611"/>
        <p:guide pos="5149"/>
        <p:guide pos="4608"/>
        <p:guide pos="35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8"/>
    </p:cViewPr>
  </p:sorterViewPr>
  <p:notesViewPr>
    <p:cSldViewPr>
      <p:cViewPr varScale="1">
        <p:scale>
          <a:sx n="55" d="100"/>
          <a:sy n="55" d="100"/>
        </p:scale>
        <p:origin x="28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12/4/2020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12/4/2020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9986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513F-1C7D-48A3-9E66-761794785CC6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C340-5827-402A-ABD7-86B6900F77A8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0851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992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5340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6" y="1902770"/>
            <a:ext cx="7475220" cy="1695196"/>
          </a:xfrm>
          <a:solidFill>
            <a:schemeClr val="bg1">
              <a:alpha val="23000"/>
            </a:schemeClr>
          </a:solidFill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50" y="3869637"/>
            <a:ext cx="6575894" cy="1180171"/>
          </a:xfrm>
        </p:spPr>
        <p:txBody>
          <a:bodyPr>
            <a:normAutofit/>
          </a:bodyPr>
          <a:lstStyle>
            <a:lvl1pPr marL="0" indent="0" algn="ctr">
              <a:spcBef>
                <a:spcPts val="750"/>
              </a:spcBef>
              <a:buNone/>
              <a:defRPr sz="1350">
                <a:solidFill>
                  <a:schemeClr val="tx1"/>
                </a:solidFill>
              </a:defRPr>
            </a:lvl1pPr>
            <a:lvl2pPr marL="257237" indent="0" algn="ctr">
              <a:buNone/>
              <a:defRPr sz="1350"/>
            </a:lvl2pPr>
            <a:lvl3pPr marL="514474" indent="0" algn="ctr">
              <a:buNone/>
              <a:defRPr sz="1350"/>
            </a:lvl3pPr>
            <a:lvl4pPr marL="771711" indent="0" algn="ctr">
              <a:buNone/>
              <a:defRPr sz="1125"/>
            </a:lvl4pPr>
            <a:lvl5pPr marL="1028949" indent="0" algn="ctr">
              <a:buNone/>
              <a:defRPr sz="1125"/>
            </a:lvl5pPr>
            <a:lvl6pPr marL="1286186" indent="0" algn="ctr">
              <a:buNone/>
              <a:defRPr sz="1125"/>
            </a:lvl6pPr>
            <a:lvl7pPr marL="1543423" indent="0" algn="ctr">
              <a:buNone/>
              <a:defRPr sz="1125"/>
            </a:lvl7pPr>
            <a:lvl8pPr marL="1800660" indent="0" algn="ctr">
              <a:buNone/>
              <a:defRPr sz="1125"/>
            </a:lvl8pPr>
            <a:lvl9pPr marL="2057897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6" y="4772347"/>
            <a:ext cx="1871570" cy="1811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2216997" y="5434415"/>
            <a:ext cx="2274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1200" dirty="0">
                <a:latin typeface="Constantia" panose="02030602050306030303" pitchFamily="18" charset="0"/>
              </a:rPr>
              <a:t>Education Initiative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2234327" y="5325046"/>
            <a:ext cx="2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26037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3E87385-B53D-4398-9C95-7B18D12BF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r="16128"/>
          <a:stretch/>
        </p:blipFill>
        <p:spPr>
          <a:xfrm>
            <a:off x="5010220" y="1862220"/>
            <a:ext cx="3471749" cy="3133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8900" y="4447024"/>
            <a:ext cx="3950899" cy="1668520"/>
          </a:xfrm>
        </p:spPr>
        <p:txBody>
          <a:bodyPr>
            <a:normAutofit/>
          </a:bodyPr>
          <a:lstStyle>
            <a:lvl1pPr marL="0" indent="0" algn="r">
              <a:spcBef>
                <a:spcPts val="563"/>
              </a:spcBef>
              <a:buNone/>
              <a:defRPr sz="3000">
                <a:solidFill>
                  <a:schemeClr val="tx1"/>
                </a:solidFill>
              </a:defRPr>
            </a:lvl1pPr>
            <a:lvl2pPr marL="192928" indent="0" algn="ctr">
              <a:buNone/>
              <a:defRPr sz="1013"/>
            </a:lvl2pPr>
            <a:lvl3pPr marL="385856" indent="0" algn="ctr">
              <a:buNone/>
              <a:defRPr sz="1013"/>
            </a:lvl3pPr>
            <a:lvl4pPr marL="578783" indent="0" algn="ctr">
              <a:buNone/>
              <a:defRPr sz="844"/>
            </a:lvl4pPr>
            <a:lvl5pPr marL="771712" indent="0" algn="ctr">
              <a:buNone/>
              <a:defRPr sz="844"/>
            </a:lvl5pPr>
            <a:lvl6pPr marL="964640" indent="0" algn="ctr">
              <a:buNone/>
              <a:defRPr sz="844"/>
            </a:lvl6pPr>
            <a:lvl7pPr marL="1157567" indent="0" algn="ctr">
              <a:buNone/>
              <a:defRPr sz="844"/>
            </a:lvl7pPr>
            <a:lvl8pPr marL="1350495" indent="0" algn="ctr">
              <a:buNone/>
              <a:defRPr sz="844"/>
            </a:lvl8pPr>
            <a:lvl9pPr marL="1543423" indent="0" algn="ctr">
              <a:buNone/>
              <a:defRPr sz="844"/>
            </a:lvl9pPr>
          </a:lstStyle>
          <a:p>
            <a:r>
              <a:rPr lang="en-US" dirty="0"/>
              <a:t>Brought to you by…</a:t>
            </a:r>
          </a:p>
          <a:p>
            <a:endParaRPr lang="en-US" dirty="0"/>
          </a:p>
          <a:p>
            <a:r>
              <a:rPr lang="en-US" dirty="0"/>
              <a:t>The Regional Science Consortium</a:t>
            </a:r>
          </a:p>
        </p:txBody>
      </p:sp>
    </p:spTree>
    <p:extLst>
      <p:ext uri="{BB962C8B-B14F-4D97-AF65-F5344CB8AC3E}">
        <p14:creationId xmlns:p14="http://schemas.microsoft.com/office/powerpoint/2010/main" val="1392856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6005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494348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094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5BD3E-AD23-4233-B7FD-BCC74AA741B1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1212191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2143244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71302406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917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4067486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3110909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4185494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8287242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4626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95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5C56-1C19-4454-A6D4-FDB294070137}" type="datetime1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5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1691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7" y="2404535"/>
            <a:ext cx="5826719" cy="1646303"/>
          </a:xfrm>
        </p:spPr>
        <p:txBody>
          <a:bodyPr anchor="b">
            <a:noAutofit/>
          </a:bodyPr>
          <a:lstStyle>
            <a:lvl1pPr algn="r">
              <a:defRPr sz="405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7" y="4050836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0722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rgbClr val="5FA7AD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2487" y="740177"/>
            <a:ext cx="7475220" cy="1695196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3001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2571205"/>
            <a:ext cx="61722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CD10BF5-4DC1-4E6B-ABDD-F2771BC8D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5135891"/>
            <a:ext cx="1490576" cy="1442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BB69A9-3853-43BA-93F9-A44FAAD96106}"/>
              </a:ext>
            </a:extLst>
          </p:cNvPr>
          <p:cNvSpPr txBox="1"/>
          <p:nvPr/>
        </p:nvSpPr>
        <p:spPr>
          <a:xfrm>
            <a:off x="1857746" y="5626413"/>
            <a:ext cx="364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Constantia" panose="02030602050306030303" pitchFamily="18" charset="0"/>
              </a:rPr>
              <a:t>A Regional Science Consortium </a:t>
            </a:r>
          </a:p>
          <a:p>
            <a:r>
              <a:rPr lang="en-US" sz="900" dirty="0">
                <a:latin typeface="Constantia" panose="02030602050306030303" pitchFamily="18" charset="0"/>
              </a:rPr>
              <a:t>Environmental Education Lesson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8C8CD0-61EF-4F8D-B931-DACA89759FFD}"/>
              </a:ext>
            </a:extLst>
          </p:cNvPr>
          <p:cNvCxnSpPr>
            <a:cxnSpLocks/>
          </p:cNvCxnSpPr>
          <p:nvPr/>
        </p:nvCxnSpPr>
        <p:spPr>
          <a:xfrm flipH="1">
            <a:off x="1857746" y="5434059"/>
            <a:ext cx="3" cy="8568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AECA10-3B5B-49AA-8EA2-0D225BFB6B42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242113" y="2748417"/>
            <a:ext cx="2655969" cy="2387472"/>
          </a:xfrm>
          <a:ln>
            <a:solidFill>
              <a:schemeClr val="bg1"/>
            </a:solidFill>
          </a:ln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05689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3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Regional Science Consortium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4080644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21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3001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8" y="4154524"/>
            <a:ext cx="6576822" cy="1363807"/>
          </a:xfrm>
        </p:spPr>
        <p:txBody>
          <a:bodyPr anchor="t">
            <a:normAutofit/>
          </a:bodyPr>
          <a:lstStyle>
            <a:lvl1pPr marL="0" indent="0" algn="ctr">
              <a:buNone/>
              <a:defRPr sz="1014">
                <a:solidFill>
                  <a:schemeClr val="accent1"/>
                </a:solidFill>
              </a:defRPr>
            </a:lvl1pPr>
            <a:lvl2pPr marL="19292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84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77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692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61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53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461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38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2" y="4020408"/>
            <a:ext cx="61722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33072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9837161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1123512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7787275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6253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263364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1" y="2057399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7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61026241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4301873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8" y="762000"/>
            <a:ext cx="1743074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2" y="762000"/>
            <a:ext cx="5572126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1121865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7631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350"/>
            </a:lvl1pPr>
            <a:lvl2pPr lvl="1">
              <a:spcBef>
                <a:spcPts val="0"/>
              </a:spcBef>
              <a:buSzPct val="100000"/>
              <a:defRPr sz="1350"/>
            </a:lvl2pPr>
            <a:lvl3pPr lvl="2">
              <a:spcBef>
                <a:spcPts val="0"/>
              </a:spcBef>
              <a:buSzPct val="100000"/>
              <a:defRPr sz="1350"/>
            </a:lvl3pPr>
            <a:lvl4pPr lvl="3">
              <a:spcBef>
                <a:spcPts val="0"/>
              </a:spcBef>
              <a:buSzPct val="100000"/>
              <a:defRPr sz="1350"/>
            </a:lvl4pPr>
            <a:lvl5pPr lvl="4">
              <a:spcBef>
                <a:spcPts val="0"/>
              </a:spcBef>
              <a:buSzPct val="100000"/>
              <a:defRPr sz="1350"/>
            </a:lvl5pPr>
            <a:lvl6pPr lvl="5">
              <a:spcBef>
                <a:spcPts val="0"/>
              </a:spcBef>
              <a:buSzPct val="100000"/>
              <a:defRPr sz="1350"/>
            </a:lvl6pPr>
            <a:lvl7pPr lvl="6">
              <a:spcBef>
                <a:spcPts val="0"/>
              </a:spcBef>
              <a:buSzPct val="100000"/>
              <a:defRPr sz="1350"/>
            </a:lvl7pPr>
            <a:lvl8pPr lvl="7">
              <a:spcBef>
                <a:spcPts val="0"/>
              </a:spcBef>
              <a:buSzPct val="100000"/>
              <a:defRPr sz="1350"/>
            </a:lvl8pPr>
            <a:lvl9pPr lvl="8">
              <a:spcBef>
                <a:spcPts val="0"/>
              </a:spcBef>
              <a:buSzPct val="100000"/>
              <a:defRPr sz="13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675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7198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2" y="1986433"/>
            <a:ext cx="3999900" cy="410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788"/>
            </a:lvl1pPr>
            <a:lvl2pPr lvl="1">
              <a:spcBef>
                <a:spcPts val="0"/>
              </a:spcBef>
              <a:buSzPct val="100000"/>
              <a:defRPr sz="675"/>
            </a:lvl2pPr>
            <a:lvl3pPr lvl="2">
              <a:spcBef>
                <a:spcPts val="0"/>
              </a:spcBef>
              <a:buSzPct val="100000"/>
              <a:defRPr sz="675"/>
            </a:lvl3pPr>
            <a:lvl4pPr lvl="3">
              <a:spcBef>
                <a:spcPts val="0"/>
              </a:spcBef>
              <a:buSzPct val="100000"/>
              <a:defRPr sz="675"/>
            </a:lvl4pPr>
            <a:lvl5pPr lvl="4">
              <a:spcBef>
                <a:spcPts val="0"/>
              </a:spcBef>
              <a:buSzPct val="100000"/>
              <a:defRPr sz="675"/>
            </a:lvl5pPr>
            <a:lvl6pPr lvl="5">
              <a:spcBef>
                <a:spcPts val="0"/>
              </a:spcBef>
              <a:buSzPct val="100000"/>
              <a:defRPr sz="675"/>
            </a:lvl6pPr>
            <a:lvl7pPr lvl="6">
              <a:spcBef>
                <a:spcPts val="0"/>
              </a:spcBef>
              <a:buSzPct val="100000"/>
              <a:defRPr sz="675"/>
            </a:lvl7pPr>
            <a:lvl8pPr lvl="7">
              <a:spcBef>
                <a:spcPts val="0"/>
              </a:spcBef>
              <a:buSzPct val="100000"/>
              <a:defRPr sz="675"/>
            </a:lvl8pPr>
            <a:lvl9pPr lvl="8">
              <a:spcBef>
                <a:spcPts val="0"/>
              </a:spcBef>
              <a:buSzPct val="100000"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60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437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1" y="272148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14" b="1"/>
            </a:lvl1pPr>
            <a:lvl2pPr marL="192923" indent="0">
              <a:buNone/>
              <a:defRPr sz="844" b="1"/>
            </a:lvl2pPr>
            <a:lvl3pPr marL="385846" indent="0">
              <a:buNone/>
              <a:defRPr sz="760" b="1"/>
            </a:lvl3pPr>
            <a:lvl4pPr marL="578770" indent="0">
              <a:buNone/>
              <a:defRPr sz="675" b="1"/>
            </a:lvl4pPr>
            <a:lvl5pPr marL="771692" indent="0">
              <a:buNone/>
              <a:defRPr sz="675" b="1"/>
            </a:lvl5pPr>
            <a:lvl6pPr marL="964615" indent="0">
              <a:buNone/>
              <a:defRPr sz="675" b="1"/>
            </a:lvl6pPr>
            <a:lvl7pPr marL="1157538" indent="0">
              <a:buNone/>
              <a:defRPr sz="675" b="1"/>
            </a:lvl7pPr>
            <a:lvl8pPr marL="1350461" indent="0">
              <a:buNone/>
              <a:defRPr sz="675" b="1"/>
            </a:lvl8pPr>
            <a:lvl9pPr marL="1543384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3"/>
            <a:ext cx="3566160" cy="3383280"/>
          </a:xfrm>
        </p:spPr>
        <p:txBody>
          <a:bodyPr/>
          <a:lstStyle>
            <a:lvl1pPr>
              <a:defRPr sz="929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CFC3-C38C-4973-9593-9C0AA203E374}" type="datetime1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3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0E9B8-A638-47B9-8EAF-A06FB35BB403}" type="datetime1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414C0-40BC-46FB-ADE3-F7141007B5FB}" type="datetime1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6" y="1097280"/>
            <a:ext cx="4149639" cy="4663440"/>
          </a:xfrm>
        </p:spPr>
        <p:txBody>
          <a:bodyPr/>
          <a:lstStyle>
            <a:lvl1pPr>
              <a:defRPr sz="1350"/>
            </a:lvl1pPr>
            <a:lvl2pPr>
              <a:defRPr sz="1182"/>
            </a:lvl2pPr>
            <a:lvl3pPr>
              <a:defRPr sz="1014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BC97-2F5E-4770-AEEF-8F2730A3EA80}" type="datetime1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7251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1689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11" y="1069853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1182"/>
            </a:lvl1pPr>
            <a:lvl2pPr marL="192923" indent="0">
              <a:buNone/>
              <a:defRPr sz="1182"/>
            </a:lvl2pPr>
            <a:lvl3pPr marL="385846" indent="0">
              <a:buNone/>
              <a:defRPr sz="1014"/>
            </a:lvl3pPr>
            <a:lvl4pPr marL="578770" indent="0">
              <a:buNone/>
              <a:defRPr sz="844"/>
            </a:lvl4pPr>
            <a:lvl5pPr marL="771692" indent="0">
              <a:buNone/>
              <a:defRPr sz="844"/>
            </a:lvl5pPr>
            <a:lvl6pPr marL="964615" indent="0">
              <a:buNone/>
              <a:defRPr sz="844"/>
            </a:lvl6pPr>
            <a:lvl7pPr marL="1157538" indent="0">
              <a:buNone/>
              <a:defRPr sz="844"/>
            </a:lvl7pPr>
            <a:lvl8pPr marL="1350461" indent="0">
              <a:buNone/>
              <a:defRPr sz="844"/>
            </a:lvl8pPr>
            <a:lvl9pPr marL="1543384" indent="0">
              <a:buNone/>
              <a:defRPr sz="84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1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717"/>
            </a:lvl1pPr>
            <a:lvl2pPr marL="192923" indent="0">
              <a:buNone/>
              <a:defRPr sz="506"/>
            </a:lvl2pPr>
            <a:lvl3pPr marL="385846" indent="0">
              <a:buNone/>
              <a:defRPr sz="422"/>
            </a:lvl3pPr>
            <a:lvl4pPr marL="578770" indent="0">
              <a:buNone/>
              <a:defRPr sz="380"/>
            </a:lvl4pPr>
            <a:lvl5pPr marL="771692" indent="0">
              <a:buNone/>
              <a:defRPr sz="380"/>
            </a:lvl5pPr>
            <a:lvl6pPr marL="964615" indent="0">
              <a:buNone/>
              <a:defRPr sz="380"/>
            </a:lvl6pPr>
            <a:lvl7pPr marL="1157538" indent="0">
              <a:buNone/>
              <a:defRPr sz="380"/>
            </a:lvl7pPr>
            <a:lvl8pPr marL="1350461" indent="0">
              <a:buNone/>
              <a:defRPr sz="380"/>
            </a:lvl8pPr>
            <a:lvl9pPr marL="1543384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7151" y="6223833"/>
            <a:ext cx="1279663" cy="365125"/>
          </a:xfrm>
          <a:prstGeom prst="rect">
            <a:avLst/>
          </a:prstGeom>
        </p:spPr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759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EAD99CE-B346-4FEF-AA93-4CB3D453C5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8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71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14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199303AB-9098-43EB-92D8-5BCB84737F7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</p:sldLayoutIdLs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14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A6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69817"/>
            <a:ext cx="8778240" cy="649224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4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9" y="6223833"/>
            <a:ext cx="1746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3" y="6223833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3">
                <a:solidFill>
                  <a:schemeClr val="accent1"/>
                </a:solidFill>
              </a:defRPr>
            </a:lvl1pPr>
          </a:lstStyle>
          <a:p>
            <a:r>
              <a:rPr lang="en-US"/>
              <a:t>Regional Science Consortium</a:t>
            </a:r>
            <a:endParaRPr lang="en-US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80D130C9-E520-46A3-BAEB-54BA6DA2F47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24056"/>
            <a:ext cx="893595" cy="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9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</p:sldLayoutIdLst>
  <p:hf sldNum="0" hdr="0" ftr="0" dt="0"/>
  <p:txStyles>
    <p:titleStyle>
      <a:lvl1pPr algn="l" defTabSz="385846" rtl="0" eaLnBrk="1" latinLnBrk="0" hangingPunct="1">
        <a:lnSpc>
          <a:spcPct val="90000"/>
        </a:lnSpc>
        <a:spcBef>
          <a:spcPct val="0"/>
        </a:spcBef>
        <a:buNone/>
        <a:defRPr sz="22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62" indent="-77169" algn="l" defTabSz="385846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08677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424431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17680" indent="-77169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618884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6pPr>
      <a:lvl7pPr marL="731409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7pPr>
      <a:lvl8pPr marL="843933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8pPr>
      <a:lvl9pPr marL="956458" indent="-96462" algn="l" defTabSz="385846" rtl="0" eaLnBrk="1" latinLnBrk="0" hangingPunct="1">
        <a:lnSpc>
          <a:spcPct val="90000"/>
        </a:lnSpc>
        <a:spcBef>
          <a:spcPts val="85"/>
        </a:spcBef>
        <a:spcAft>
          <a:spcPts val="169"/>
        </a:spcAft>
        <a:buClr>
          <a:schemeClr val="accent1"/>
        </a:buClr>
        <a:buSzPct val="80000"/>
        <a:buFont typeface="Corbel" pitchFamily="34" charset="0"/>
        <a:buChar char="•"/>
        <a:defRPr sz="788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923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846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770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692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615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538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461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384" algn="l" defTabSz="385846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hyperlink" Target="http://www.regscitv.com/" TargetMode="External"/><Relationship Id="rId4" Type="http://schemas.openxmlformats.org/officeDocument/2006/relationships/hyperlink" Target="http://www.regsciconsor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g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9349" y="1584593"/>
            <a:ext cx="6345302" cy="1006207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/>
              <a:t>ROCKS AND MINERALS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2674" y="2743200"/>
            <a:ext cx="5458651" cy="362589"/>
          </a:xfrm>
          <a:solidFill>
            <a:schemeClr val="bg1">
              <a:alpha val="23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189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Types and Composition</a:t>
            </a:r>
          </a:p>
        </p:txBody>
      </p:sp>
      <p:pic>
        <p:nvPicPr>
          <p:cNvPr id="4" name="Picture 3" descr="A picture containing piece, covered, snow, person&#10;&#10;Description automatically generated">
            <a:extLst>
              <a:ext uri="{FF2B5EF4-FFF2-40B4-BE49-F238E27FC236}">
                <a16:creationId xmlns:a16="http://schemas.microsoft.com/office/drawing/2014/main" id="{8C4F71FD-883E-4F97-A572-9BF82B3C8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71" t="27442" r="27963" b="29580"/>
          <a:stretch/>
        </p:blipFill>
        <p:spPr>
          <a:xfrm>
            <a:off x="3488924" y="3429000"/>
            <a:ext cx="2166152" cy="15702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Audio 2">
            <a:hlinkClick r:id="" action="ppaction://media"/>
            <a:extLst>
              <a:ext uri="{FF2B5EF4-FFF2-40B4-BE49-F238E27FC236}">
                <a16:creationId xmlns:a16="http://schemas.microsoft.com/office/drawing/2014/main" id="{32239DD1-1581-44E3-9928-975EC8814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HARDNESS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9050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Hardness:</a:t>
            </a:r>
            <a:r>
              <a:rPr lang="en-US" sz="2000" dirty="0"/>
              <a:t> a mineral’s ability to resists its surface being scratched or punctured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Measured on a scale of 1-10 called the </a:t>
            </a:r>
            <a:r>
              <a:rPr lang="en-US" sz="1886" b="1" dirty="0" err="1">
                <a:solidFill>
                  <a:schemeClr val="accent1"/>
                </a:solidFill>
              </a:rPr>
              <a:t>Moh’s</a:t>
            </a:r>
            <a:r>
              <a:rPr lang="en-US" sz="1886" b="1" dirty="0">
                <a:solidFill>
                  <a:schemeClr val="accent1"/>
                </a:solidFill>
              </a:rPr>
              <a:t> Scale of Hardness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Any unknown minerals hardness can be determined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What the mineral scratches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What scratches the mineral</a:t>
            </a:r>
          </a:p>
        </p:txBody>
      </p:sp>
      <p:pic>
        <p:nvPicPr>
          <p:cNvPr id="8" name="Google Shape;396;ga5400871e5_0_24">
            <a:extLst>
              <a:ext uri="{FF2B5EF4-FFF2-40B4-BE49-F238E27FC236}">
                <a16:creationId xmlns:a16="http://schemas.microsoft.com/office/drawing/2014/main" id="{C77F4A7C-8538-450A-9C41-EB0EAC505CB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467" y="3962400"/>
            <a:ext cx="332422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id="{3260788C-70B4-4433-AA2F-BEAC19C5A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8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9050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Streak: </a:t>
            </a:r>
            <a:r>
              <a:rPr lang="en-US" sz="2000" dirty="0"/>
              <a:t>refers to the color of a mineral’s powder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External color of a mineral varies, but streak will always be the same color</a:t>
            </a:r>
          </a:p>
          <a:p>
            <a:pPr lvl="3">
              <a:lnSpc>
                <a:spcPct val="100000"/>
              </a:lnSpc>
            </a:pPr>
            <a:r>
              <a:rPr lang="en-US" sz="1780" dirty="0"/>
              <a:t>Makes it a more reliable identifier than color alone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Not all minerals have streaks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To check streak, a mineral is scraped across an unglazed porcelain tile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Some streaks are totally different in color to the appearance of the mineral</a:t>
            </a:r>
          </a:p>
        </p:txBody>
      </p:sp>
      <p:pic>
        <p:nvPicPr>
          <p:cNvPr id="6" name="Google Shape;404;ga5400871e5_0_30">
            <a:extLst>
              <a:ext uri="{FF2B5EF4-FFF2-40B4-BE49-F238E27FC236}">
                <a16:creationId xmlns:a16="http://schemas.microsoft.com/office/drawing/2014/main" id="{51D6809F-5C47-4AE8-AE70-EA92EBDDC9C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4241" y="4648200"/>
            <a:ext cx="2270678" cy="17192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A9098-2AE9-4E25-A987-5F00DB33DB72}"/>
              </a:ext>
            </a:extLst>
          </p:cNvPr>
          <p:cNvSpPr txBox="1"/>
          <p:nvPr/>
        </p:nvSpPr>
        <p:spPr>
          <a:xfrm>
            <a:off x="152400" y="6429431"/>
            <a:ext cx="586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https://en.wikipedia.org/wiki/Streak_(mineralogy)</a:t>
            </a:r>
          </a:p>
        </p:txBody>
      </p:sp>
      <p:pic>
        <p:nvPicPr>
          <p:cNvPr id="10" name="Audio 1">
            <a:hlinkClick r:id="" action="ppaction://media"/>
            <a:extLst>
              <a:ext uri="{FF2B5EF4-FFF2-40B4-BE49-F238E27FC236}">
                <a16:creationId xmlns:a16="http://schemas.microsoft.com/office/drawing/2014/main" id="{E2E95BF8-3749-4433-86DC-F00CC5AD8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CLEAVAGE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8288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Cleavage: </a:t>
            </a:r>
            <a:r>
              <a:rPr lang="en-US" sz="2000" dirty="0"/>
              <a:t>refers to the tendency of a mineral to break along planes in its structure resulting in a smooth flat surface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Represents a plane of weakness within the crystal structure of a mineral</a:t>
            </a:r>
          </a:p>
          <a:p>
            <a:pPr lvl="2">
              <a:lnSpc>
                <a:spcPct val="100000"/>
              </a:lnSpc>
            </a:pPr>
            <a:r>
              <a:rPr lang="en-US" sz="1890" dirty="0"/>
              <a:t>Described by the number of cleavage planes, as well as their angle of orientation to one another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Not all minerals have cleavage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Most easily observed by holding a mineral to the light and seeing how the light reflects off of its surfaces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A cleavage plane will appear smooth and shiny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A9098-2AE9-4E25-A987-5F00DB33DB72}"/>
              </a:ext>
            </a:extLst>
          </p:cNvPr>
          <p:cNvSpPr txBox="1"/>
          <p:nvPr/>
        </p:nvSpPr>
        <p:spPr>
          <a:xfrm>
            <a:off x="152400" y="6429431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https://www3.nd.edu/~cneal/planetearth/Lab-Mineral-ID/Cleavage.html</a:t>
            </a:r>
          </a:p>
          <a:p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8" name="Audio 3">
            <a:hlinkClick r:id="" action="ppaction://media"/>
            <a:extLst>
              <a:ext uri="{FF2B5EF4-FFF2-40B4-BE49-F238E27FC236}">
                <a16:creationId xmlns:a16="http://schemas.microsoft.com/office/drawing/2014/main" id="{F8371CA3-0A26-473F-8C10-4BD768E2B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9" name="Google Shape;413;ga5400871e5_0_36">
            <a:extLst>
              <a:ext uri="{FF2B5EF4-FFF2-40B4-BE49-F238E27FC236}">
                <a16:creationId xmlns:a16="http://schemas.microsoft.com/office/drawing/2014/main" id="{7B524398-97CD-40B1-8A5C-8E363D52CC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568" t="12384" r="10447" b="20232"/>
          <a:stretch/>
        </p:blipFill>
        <p:spPr>
          <a:xfrm>
            <a:off x="1784037" y="5141776"/>
            <a:ext cx="1873563" cy="110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14;ga5400871e5_0_36">
            <a:extLst>
              <a:ext uri="{FF2B5EF4-FFF2-40B4-BE49-F238E27FC236}">
                <a16:creationId xmlns:a16="http://schemas.microsoft.com/office/drawing/2014/main" id="{B7639029-8A40-4370-9D02-D4539D1EB77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916" r="2429" b="11221"/>
          <a:stretch/>
        </p:blipFill>
        <p:spPr>
          <a:xfrm>
            <a:off x="5029200" y="5029200"/>
            <a:ext cx="2514600" cy="16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4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SPECIAL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8288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Some minerals have special properties and characteristics others do not possess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These properties include but are not limited to: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Magnetism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Elasticity (Flexibility)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Reaction to acid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Fractures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Odor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Taste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6A9098-2AE9-4E25-A987-5F00DB33DB72}"/>
              </a:ext>
            </a:extLst>
          </p:cNvPr>
          <p:cNvSpPr txBox="1"/>
          <p:nvPr/>
        </p:nvSpPr>
        <p:spPr>
          <a:xfrm>
            <a:off x="152400" y="6096000"/>
            <a:ext cx="5867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>
                <a:solidFill>
                  <a:schemeClr val="accent1"/>
                </a:solidFill>
              </a:rPr>
              <a:t>https://sternberg.fhsu.edu/geology-2/minerals/classification/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https://geology.com/minerals/acid-test.shtml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https://www.quantumuniverse.nl/ancient-minerals-as-neutrino-detectors</a:t>
            </a:r>
          </a:p>
        </p:txBody>
      </p:sp>
      <p:pic>
        <p:nvPicPr>
          <p:cNvPr id="10" name="Google Shape;423;ga5400871e5_0_42">
            <a:extLst>
              <a:ext uri="{FF2B5EF4-FFF2-40B4-BE49-F238E27FC236}">
                <a16:creationId xmlns:a16="http://schemas.microsoft.com/office/drawing/2014/main" id="{AE7922B2-631D-4184-AB98-7D68D9B54F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28" t="6192" r="5305" b="7077"/>
          <a:stretch/>
        </p:blipFill>
        <p:spPr>
          <a:xfrm>
            <a:off x="5791200" y="3092057"/>
            <a:ext cx="2076277" cy="148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4;ga5400871e5_0_42">
            <a:extLst>
              <a:ext uri="{FF2B5EF4-FFF2-40B4-BE49-F238E27FC236}">
                <a16:creationId xmlns:a16="http://schemas.microsoft.com/office/drawing/2014/main" id="{7323730D-CC76-4D45-A2EA-41A873CE544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9065" y="3558868"/>
            <a:ext cx="2205870" cy="2044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5;ga5400871e5_0_42">
            <a:extLst>
              <a:ext uri="{FF2B5EF4-FFF2-40B4-BE49-F238E27FC236}">
                <a16:creationId xmlns:a16="http://schemas.microsoft.com/office/drawing/2014/main" id="{50EF767C-6760-4389-AEBC-DE65977E5C1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200" y="4616407"/>
            <a:ext cx="2076276" cy="148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id="{55F1B65D-35DB-491F-96FC-FEF758C54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343400"/>
            <a:ext cx="4648200" cy="1668520"/>
          </a:xfrm>
        </p:spPr>
        <p:txBody>
          <a:bodyPr>
            <a:noAutofit/>
          </a:bodyPr>
          <a:lstStyle/>
          <a:p>
            <a:r>
              <a:rPr lang="en-US" dirty="0"/>
              <a:t>BROUGHT TO YOU BY…</a:t>
            </a:r>
          </a:p>
          <a:p>
            <a:r>
              <a:rPr lang="en-US" dirty="0"/>
              <a:t>THE REGIONAL SCIENCE</a:t>
            </a:r>
          </a:p>
          <a:p>
            <a:r>
              <a:rPr lang="en-US" dirty="0"/>
              <a:t>CONSORTIUM</a:t>
            </a:r>
          </a:p>
        </p:txBody>
      </p:sp>
      <p:pic>
        <p:nvPicPr>
          <p:cNvPr id="4" name="Audio 1">
            <a:hlinkClick r:id="" action="ppaction://media"/>
            <a:extLst>
              <a:ext uri="{FF2B5EF4-FFF2-40B4-BE49-F238E27FC236}">
                <a16:creationId xmlns:a16="http://schemas.microsoft.com/office/drawing/2014/main" id="{ACCBDE80-A7D3-4B32-8530-0EF022DE6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D62E0C-D47B-4598-8D90-D3D6B75326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343400"/>
            <a:ext cx="4495800" cy="1668520"/>
          </a:xfrm>
        </p:spPr>
        <p:txBody>
          <a:bodyPr>
            <a:normAutofit/>
          </a:bodyPr>
          <a:lstStyle/>
          <a:p>
            <a:r>
              <a:rPr lang="en-US" dirty="0"/>
              <a:t>LEARN MORE AT…</a:t>
            </a:r>
          </a:p>
          <a:p>
            <a:r>
              <a:rPr lang="en-US" dirty="0">
                <a:hlinkClick r:id="rId4"/>
              </a:rPr>
              <a:t>www.RegSciConsort.com</a:t>
            </a:r>
            <a:endParaRPr lang="en-US" dirty="0"/>
          </a:p>
          <a:p>
            <a:r>
              <a:rPr lang="en-US" dirty="0">
                <a:hlinkClick r:id="rId5"/>
              </a:rPr>
              <a:t>www.RegSciTV.com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1">
            <a:hlinkClick r:id="" action="ppaction://media"/>
            <a:extLst>
              <a:ext uri="{FF2B5EF4-FFF2-40B4-BE49-F238E27FC236}">
                <a16:creationId xmlns:a16="http://schemas.microsoft.com/office/drawing/2014/main" id="{C954D3E7-6875-40F8-B35D-51B7DC25A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A ROCK?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5" y="2057400"/>
            <a:ext cx="7296146" cy="4419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Categorized depending on origin of creation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Sedimentary: </a:t>
            </a:r>
            <a:r>
              <a:rPr lang="en-US" sz="2000" dirty="0"/>
              <a:t>formed by the lithification of accumulated sediments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Shale, Sandstone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Igneous:</a:t>
            </a:r>
            <a:r>
              <a:rPr lang="en-US" sz="2000" dirty="0"/>
              <a:t> solidified molten material 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Granite, Basalt, Rhyolite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Metamorphic:</a:t>
            </a:r>
            <a:r>
              <a:rPr lang="en-US" sz="2000" dirty="0"/>
              <a:t> rocks that have been transformed by extreme heat and pressure </a:t>
            </a:r>
          </a:p>
          <a:p>
            <a:pPr lvl="2">
              <a:lnSpc>
                <a:spcPct val="100000"/>
              </a:lnSpc>
            </a:pPr>
            <a:r>
              <a:rPr lang="en-US" sz="1890" dirty="0"/>
              <a:t>Limestone &gt; Marble</a:t>
            </a:r>
          </a:p>
          <a:p>
            <a:pPr lvl="2">
              <a:lnSpc>
                <a:spcPct val="100000"/>
              </a:lnSpc>
            </a:pPr>
            <a:r>
              <a:rPr lang="en-US" sz="1890" dirty="0"/>
              <a:t>Shale &gt; Slate</a:t>
            </a:r>
          </a:p>
          <a:p>
            <a:pPr lvl="2">
              <a:lnSpc>
                <a:spcPct val="100000"/>
              </a:lnSpc>
            </a:pPr>
            <a:r>
              <a:rPr lang="en-US" sz="1890" dirty="0"/>
              <a:t>Granite &gt; Gneiss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Rock: </a:t>
            </a:r>
            <a:r>
              <a:rPr lang="en-US" sz="2000" dirty="0"/>
              <a:t>consolidated material consisting of one or more minerals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7A3988-EEA7-45A8-99E4-19374EA57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Rocks that are formed by the lithification of accumulated sediments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Sediment:</a:t>
            </a:r>
            <a:r>
              <a:rPr lang="en-US" sz="2000" dirty="0"/>
              <a:t> any material that is moved and deposited in a new location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Includes rocks, plants, and organic matter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Range in size from a grain of sand to a large boulder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Includes shales, slates, and sandstones </a:t>
            </a:r>
          </a:p>
        </p:txBody>
      </p:sp>
      <p:pic>
        <p:nvPicPr>
          <p:cNvPr id="4" name="Google Shape;321;ga551cac3c1_0_0">
            <a:extLst>
              <a:ext uri="{FF2B5EF4-FFF2-40B4-BE49-F238E27FC236}">
                <a16:creationId xmlns:a16="http://schemas.microsoft.com/office/drawing/2014/main" id="{D9BB8AEA-CF23-4B3A-B578-16B70B1AA16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692" y="4495800"/>
            <a:ext cx="2209800" cy="21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2;ga551cac3c1_0_0">
            <a:extLst>
              <a:ext uri="{FF2B5EF4-FFF2-40B4-BE49-F238E27FC236}">
                <a16:creationId xmlns:a16="http://schemas.microsoft.com/office/drawing/2014/main" id="{F95DAE26-5ED1-4794-9A8A-AEF9A7BBEA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900"/>
          <a:stretch/>
        </p:blipFill>
        <p:spPr>
          <a:xfrm>
            <a:off x="3487930" y="4501865"/>
            <a:ext cx="4353850" cy="16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373EF1-67EB-4A0C-905D-D3B078D4C830}"/>
              </a:ext>
            </a:extLst>
          </p:cNvPr>
          <p:cNvSpPr txBox="1"/>
          <p:nvPr/>
        </p:nvSpPr>
        <p:spPr>
          <a:xfrm>
            <a:off x="3450200" y="6224745"/>
            <a:ext cx="4353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>
                <a:solidFill>
                  <a:schemeClr val="accent1"/>
                </a:solidFill>
              </a:rPr>
              <a:t>https://www.pc.gc.ca/en/pn-np/bc/yoho/activ/burgess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https://www.minimegeology.com/sandstone-sedimentary-rock-banded</a:t>
            </a:r>
          </a:p>
        </p:txBody>
      </p:sp>
      <p:pic>
        <p:nvPicPr>
          <p:cNvPr id="9" name="Audio 2">
            <a:hlinkClick r:id="" action="ppaction://media"/>
            <a:extLst>
              <a:ext uri="{FF2B5EF4-FFF2-40B4-BE49-F238E27FC236}">
                <a16:creationId xmlns:a16="http://schemas.microsoft.com/office/drawing/2014/main" id="{E120C259-AAB9-4360-B30E-4A65132A1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IGNEOUS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Consist of solidified molten material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Molten material can include magma and lava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Different rocks can form based on how quickly the material cools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Pumice, Obsidian, Rhyolite are examples of quickly cooling rocks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Basalt and Granite cool slowly, many times while still underground</a:t>
            </a:r>
          </a:p>
          <a:p>
            <a:pPr lvl="1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3EF1-67EB-4A0C-905D-D3B078D4C830}"/>
              </a:ext>
            </a:extLst>
          </p:cNvPr>
          <p:cNvSpPr txBox="1"/>
          <p:nvPr/>
        </p:nvSpPr>
        <p:spPr>
          <a:xfrm>
            <a:off x="3526036" y="5863960"/>
            <a:ext cx="435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Sources: </a:t>
            </a:r>
            <a:r>
              <a:rPr lang="en-US" sz="1000" dirty="0">
                <a:solidFill>
                  <a:schemeClr val="accent1"/>
                </a:solidFill>
              </a:rPr>
              <a:t>http://geologylearn.blogspot.com/2015/03/rhyolite.html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https://en.wikipedia.org/wiki/Granite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https://read.activelylearn.com/#teacher/reader/authoring/preview/534137/notes</a:t>
            </a:r>
          </a:p>
        </p:txBody>
      </p:sp>
      <p:pic>
        <p:nvPicPr>
          <p:cNvPr id="7" name="Google Shape;331;ga551cac3c1_0_6">
            <a:extLst>
              <a:ext uri="{FF2B5EF4-FFF2-40B4-BE49-F238E27FC236}">
                <a16:creationId xmlns:a16="http://schemas.microsoft.com/office/drawing/2014/main" id="{489A7620-621B-44A9-BD8C-FEB0A4BC6B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1778"/>
          <a:stretch/>
        </p:blipFill>
        <p:spPr>
          <a:xfrm>
            <a:off x="1229953" y="4250277"/>
            <a:ext cx="1923383" cy="83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32;ga551cac3c1_0_6">
            <a:extLst>
              <a:ext uri="{FF2B5EF4-FFF2-40B4-BE49-F238E27FC236}">
                <a16:creationId xmlns:a16="http://schemas.microsoft.com/office/drawing/2014/main" id="{5FEF3B14-8018-4274-AA3C-4CEC177049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13429"/>
          <a:stretch/>
        </p:blipFill>
        <p:spPr>
          <a:xfrm>
            <a:off x="4114800" y="4140063"/>
            <a:ext cx="2667000" cy="169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33;ga551cac3c1_0_6">
            <a:extLst>
              <a:ext uri="{FF2B5EF4-FFF2-40B4-BE49-F238E27FC236}">
                <a16:creationId xmlns:a16="http://schemas.microsoft.com/office/drawing/2014/main" id="{3A0B157A-5C32-47BA-97DA-C1254D1EB64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0945" y="5181600"/>
            <a:ext cx="2561400" cy="12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id="{EAD37967-936B-423A-B74E-CFF3A1F20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METAMORPHIC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Rocks that have been transformed by extreme heat and pressure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Both sedimentary and igneous rocks can turn into metamorphic rocks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The extreme pressure and heat found deep in the earth’s crust is what causes these rocks to change, or “metamorphose”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3EF1-67EB-4A0C-905D-D3B078D4C830}"/>
              </a:ext>
            </a:extLst>
          </p:cNvPr>
          <p:cNvSpPr txBox="1"/>
          <p:nvPr/>
        </p:nvSpPr>
        <p:spPr>
          <a:xfrm>
            <a:off x="3526036" y="5863960"/>
            <a:ext cx="25699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https://www.sandatlas.org/schist/</a:t>
            </a:r>
          </a:p>
        </p:txBody>
      </p:sp>
      <p:pic>
        <p:nvPicPr>
          <p:cNvPr id="11" name="Google Shape;342;ga551cac3c1_0_12">
            <a:extLst>
              <a:ext uri="{FF2B5EF4-FFF2-40B4-BE49-F238E27FC236}">
                <a16:creationId xmlns:a16="http://schemas.microsoft.com/office/drawing/2014/main" id="{9747D14E-0714-4BF9-88E1-A4482A19FD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4305" y="3962400"/>
            <a:ext cx="6510549" cy="17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">
            <a:hlinkClick r:id="" action="ppaction://media"/>
            <a:extLst>
              <a:ext uri="{FF2B5EF4-FFF2-40B4-BE49-F238E27FC236}">
                <a16:creationId xmlns:a16="http://schemas.microsoft.com/office/drawing/2014/main" id="{678934FA-9F8B-43C4-8105-FE6779ED6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A MINERAL?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Naturally occurring, homogenous, inorganic solid substance with a definite chemical composition and crystalline structure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Combinations of different minerals create different rocks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3EF1-67EB-4A0C-905D-D3B078D4C830}"/>
              </a:ext>
            </a:extLst>
          </p:cNvPr>
          <p:cNvSpPr txBox="1"/>
          <p:nvPr/>
        </p:nvSpPr>
        <p:spPr>
          <a:xfrm>
            <a:off x="152400" y="6400800"/>
            <a:ext cx="4551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https://www.thoughtco.com/marble-rock-geology-properties-4169367</a:t>
            </a:r>
          </a:p>
        </p:txBody>
      </p:sp>
      <p:pic>
        <p:nvPicPr>
          <p:cNvPr id="7" name="Google Shape;351;ga5400871e5_0_0">
            <a:extLst>
              <a:ext uri="{FF2B5EF4-FFF2-40B4-BE49-F238E27FC236}">
                <a16:creationId xmlns:a16="http://schemas.microsoft.com/office/drawing/2014/main" id="{068CF4DC-0FCD-4A40-9349-9D6E3CF0CF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250" y="3243212"/>
            <a:ext cx="2443221" cy="183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52;ga5400871e5_0_0">
            <a:extLst>
              <a:ext uri="{FF2B5EF4-FFF2-40B4-BE49-F238E27FC236}">
                <a16:creationId xmlns:a16="http://schemas.microsoft.com/office/drawing/2014/main" id="{380E4609-AD6A-4010-ACD1-66B6DBB8D36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9184" y="3243200"/>
            <a:ext cx="1832425" cy="183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53;ga5400871e5_0_0">
            <a:extLst>
              <a:ext uri="{FF2B5EF4-FFF2-40B4-BE49-F238E27FC236}">
                <a16:creationId xmlns:a16="http://schemas.microsoft.com/office/drawing/2014/main" id="{0B646D45-D878-4094-BE7B-6FDD0695A40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0300" y="3265763"/>
            <a:ext cx="2691550" cy="17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4;ga5400871e5_0_0">
            <a:extLst>
              <a:ext uri="{FF2B5EF4-FFF2-40B4-BE49-F238E27FC236}">
                <a16:creationId xmlns:a16="http://schemas.microsoft.com/office/drawing/2014/main" id="{8E2FD1D3-CD71-4205-9E42-1A02F6818557}"/>
              </a:ext>
            </a:extLst>
          </p:cNvPr>
          <p:cNvSpPr txBox="1"/>
          <p:nvPr/>
        </p:nvSpPr>
        <p:spPr>
          <a:xfrm>
            <a:off x="867850" y="5110675"/>
            <a:ext cx="24432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Granite (Igneous)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Quartz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Feldspar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Mica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Hornblende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" name="Google Shape;355;ga5400871e5_0_0">
            <a:extLst>
              <a:ext uri="{FF2B5EF4-FFF2-40B4-BE49-F238E27FC236}">
                <a16:creationId xmlns:a16="http://schemas.microsoft.com/office/drawing/2014/main" id="{0B0AF72B-BC60-4D2A-8CEC-665B7301DEC0}"/>
              </a:ext>
            </a:extLst>
          </p:cNvPr>
          <p:cNvSpPr txBox="1"/>
          <p:nvPr/>
        </p:nvSpPr>
        <p:spPr>
          <a:xfrm>
            <a:off x="3537475" y="5138975"/>
            <a:ext cx="18141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Sandstone (Sedimentary)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Quartz</a:t>
            </a:r>
            <a:endParaRPr sz="120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latin typeface="Constantia"/>
                <a:ea typeface="Constantia"/>
                <a:cs typeface="Constantia"/>
                <a:sym typeface="Constantia"/>
              </a:rPr>
              <a:t>Feldspar</a:t>
            </a:r>
            <a:endParaRPr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4" name="Google Shape;356;ga5400871e5_0_0">
            <a:extLst>
              <a:ext uri="{FF2B5EF4-FFF2-40B4-BE49-F238E27FC236}">
                <a16:creationId xmlns:a16="http://schemas.microsoft.com/office/drawing/2014/main" id="{AE4266CA-E56F-42C8-B2E3-1748D28C4858}"/>
              </a:ext>
            </a:extLst>
          </p:cNvPr>
          <p:cNvSpPr txBox="1"/>
          <p:nvPr/>
        </p:nvSpPr>
        <p:spPr>
          <a:xfrm>
            <a:off x="5593950" y="5120100"/>
            <a:ext cx="26679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Marble (Metamorphic)</a:t>
            </a:r>
            <a:endParaRPr sz="1200" dirty="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Calcite</a:t>
            </a:r>
            <a:endParaRPr sz="1200" dirty="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Mica</a:t>
            </a:r>
            <a:endParaRPr sz="1200" dirty="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Quartz</a:t>
            </a:r>
            <a:endParaRPr sz="1200" dirty="0">
              <a:latin typeface="Constantia"/>
              <a:ea typeface="Constantia"/>
              <a:cs typeface="Constantia"/>
              <a:sym typeface="Constant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Graphite</a:t>
            </a:r>
            <a:endParaRPr dirty="0"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15" name="Audio 1">
            <a:hlinkClick r:id="" action="ppaction://media"/>
            <a:extLst>
              <a:ext uri="{FF2B5EF4-FFF2-40B4-BE49-F238E27FC236}">
                <a16:creationId xmlns:a16="http://schemas.microsoft.com/office/drawing/2014/main" id="{B2D79BCC-1550-4D95-936A-CFDB037B8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MINERAL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Over 3,000 types of minerals exist worldwide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How do we tell them apart?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Color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Luster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Hardness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Streak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Cleavage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Special Properties</a:t>
            </a:r>
          </a:p>
        </p:txBody>
      </p:sp>
      <p:pic>
        <p:nvPicPr>
          <p:cNvPr id="12" name="Audio 1">
            <a:hlinkClick r:id="" action="ppaction://media"/>
            <a:extLst>
              <a:ext uri="{FF2B5EF4-FFF2-40B4-BE49-F238E27FC236}">
                <a16:creationId xmlns:a16="http://schemas.microsoft.com/office/drawing/2014/main" id="{B92DD7E7-B9AA-48BC-99A7-E9B39A77D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9050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dirty="0"/>
              <a:t>Generally, the most obvious characteristic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The least reliable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Some different minerals can be the same color, and some minerals that are the same can have different colors!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For mineral identification we look at basic color 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Light vs. dark</a:t>
            </a:r>
          </a:p>
        </p:txBody>
      </p:sp>
      <p:grpSp>
        <p:nvGrpSpPr>
          <p:cNvPr id="5" name="Google Shape;372;ga5400871e5_0_12">
            <a:extLst>
              <a:ext uri="{FF2B5EF4-FFF2-40B4-BE49-F238E27FC236}">
                <a16:creationId xmlns:a16="http://schemas.microsoft.com/office/drawing/2014/main" id="{A7578E1F-3886-4BA2-A4EE-10C71D1990B5}"/>
              </a:ext>
            </a:extLst>
          </p:cNvPr>
          <p:cNvGrpSpPr/>
          <p:nvPr/>
        </p:nvGrpSpPr>
        <p:grpSpPr>
          <a:xfrm>
            <a:off x="845654" y="4067231"/>
            <a:ext cx="3981656" cy="1560701"/>
            <a:chOff x="902775" y="2779050"/>
            <a:chExt cx="3981656" cy="1560701"/>
          </a:xfrm>
        </p:grpSpPr>
        <p:pic>
          <p:nvPicPr>
            <p:cNvPr id="6" name="Google Shape;373;ga5400871e5_0_12">
              <a:extLst>
                <a:ext uri="{FF2B5EF4-FFF2-40B4-BE49-F238E27FC236}">
                  <a16:creationId xmlns:a16="http://schemas.microsoft.com/office/drawing/2014/main" id="{F27C8626-D423-49C3-B083-BE74CB5FCD5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750" t="5497" r="4256" b="3634"/>
            <a:stretch/>
          </p:blipFill>
          <p:spPr>
            <a:xfrm>
              <a:off x="902775" y="2779050"/>
              <a:ext cx="2177250" cy="156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74;ga5400871e5_0_12">
              <a:extLst>
                <a:ext uri="{FF2B5EF4-FFF2-40B4-BE49-F238E27FC236}">
                  <a16:creationId xmlns:a16="http://schemas.microsoft.com/office/drawing/2014/main" id="{FA519158-AF8D-483B-BA81-A36E02430DE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80025" y="2779051"/>
              <a:ext cx="1804406" cy="1560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375;ga5400871e5_0_12">
            <a:extLst>
              <a:ext uri="{FF2B5EF4-FFF2-40B4-BE49-F238E27FC236}">
                <a16:creationId xmlns:a16="http://schemas.microsoft.com/office/drawing/2014/main" id="{8D6FEE35-7733-439E-BA62-AF1268D3427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3893" y="3744081"/>
            <a:ext cx="2609826" cy="15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76;ga5400871e5_0_12">
            <a:extLst>
              <a:ext uri="{FF2B5EF4-FFF2-40B4-BE49-F238E27FC236}">
                <a16:creationId xmlns:a16="http://schemas.microsoft.com/office/drawing/2014/main" id="{6429E5C9-F80F-4085-9300-73A026A1D385}"/>
              </a:ext>
            </a:extLst>
          </p:cNvPr>
          <p:cNvSpPr txBox="1"/>
          <p:nvPr/>
        </p:nvSpPr>
        <p:spPr>
          <a:xfrm>
            <a:off x="856254" y="5666181"/>
            <a:ext cx="3981600" cy="76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Pyrite or Fool’s Gold (Left) and real Gold (Right) have very similar color and appearance but are completely different minerals!</a:t>
            </a:r>
            <a:endParaRPr dirty="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0" name="Google Shape;377;ga5400871e5_0_12">
            <a:extLst>
              <a:ext uri="{FF2B5EF4-FFF2-40B4-BE49-F238E27FC236}">
                <a16:creationId xmlns:a16="http://schemas.microsoft.com/office/drawing/2014/main" id="{602E0802-17E7-426C-AA1C-DB2F398C5508}"/>
              </a:ext>
            </a:extLst>
          </p:cNvPr>
          <p:cNvSpPr txBox="1"/>
          <p:nvPr/>
        </p:nvSpPr>
        <p:spPr>
          <a:xfrm>
            <a:off x="5215318" y="5333580"/>
            <a:ext cx="2609700" cy="9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latin typeface="Constantia"/>
                <a:ea typeface="Constantia"/>
                <a:cs typeface="Constantia"/>
                <a:sym typeface="Constantia"/>
              </a:rPr>
              <a:t>Purple Quartz or Amethyst (Left) is the same mineral as Clear Quartz (Right). The color is caused by a small iron impurity.</a:t>
            </a:r>
            <a:endParaRPr dirty="0"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00634-CD6A-45AE-8019-EDBB145069A2}"/>
              </a:ext>
            </a:extLst>
          </p:cNvPr>
          <p:cNvSpPr txBox="1"/>
          <p:nvPr/>
        </p:nvSpPr>
        <p:spPr>
          <a:xfrm>
            <a:off x="152400" y="6429431"/>
            <a:ext cx="586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https://courses.lumenlearning.com/geo/chapter/reading-physical-characteristics-of-minerals/</a:t>
            </a:r>
          </a:p>
        </p:txBody>
      </p:sp>
      <p:pic>
        <p:nvPicPr>
          <p:cNvPr id="13" name="Audio 3">
            <a:hlinkClick r:id="" action="ppaction://media"/>
            <a:extLst>
              <a:ext uri="{FF2B5EF4-FFF2-40B4-BE49-F238E27FC236}">
                <a16:creationId xmlns:a16="http://schemas.microsoft.com/office/drawing/2014/main" id="{011EB792-8464-49B0-B4E6-227C5ED22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BE2E-A4FD-437A-A657-9FC547324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LUSTER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8B82A-4AD5-4EAC-A49C-056A7E2E7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4" y="1905000"/>
            <a:ext cx="7404653" cy="403860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Luster:</a:t>
            </a:r>
            <a:r>
              <a:rPr lang="en-US" sz="2000" dirty="0"/>
              <a:t> how the surface of a mineral reflects light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Whether a mineral has metallic luster or a nonmetallic luster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Metallic luster </a:t>
            </a:r>
            <a:r>
              <a:rPr lang="en-US" sz="2000" dirty="0"/>
              <a:t>means the surface of the mineral is shiny like polished metal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Non-metallic luster </a:t>
            </a:r>
            <a:r>
              <a:rPr lang="en-US" sz="2000" dirty="0"/>
              <a:t>refers to many other lusters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Most common is “Glassy” or with the appearance of a piece of glass</a:t>
            </a:r>
          </a:p>
          <a:p>
            <a:pPr lvl="2">
              <a:lnSpc>
                <a:spcPct val="100000"/>
              </a:lnSpc>
            </a:pPr>
            <a:r>
              <a:rPr lang="en-US" sz="1886" dirty="0"/>
              <a:t>Others include pearly, greasy, silky, waxy, rusty, and dull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C00634-CD6A-45AE-8019-EDBB145069A2}"/>
              </a:ext>
            </a:extLst>
          </p:cNvPr>
          <p:cNvSpPr txBox="1"/>
          <p:nvPr/>
        </p:nvSpPr>
        <p:spPr>
          <a:xfrm>
            <a:off x="152400" y="6429431"/>
            <a:ext cx="586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solidFill>
                  <a:schemeClr val="accent1"/>
                </a:solidFill>
              </a:rPr>
              <a:t>http://nevada-outback-gems.com/mineral_information/gold_mineral_info.htm</a:t>
            </a:r>
          </a:p>
        </p:txBody>
      </p:sp>
      <p:pic>
        <p:nvPicPr>
          <p:cNvPr id="13" name="Google Shape;386;ga5400871e5_0_18">
            <a:extLst>
              <a:ext uri="{FF2B5EF4-FFF2-40B4-BE49-F238E27FC236}">
                <a16:creationId xmlns:a16="http://schemas.microsoft.com/office/drawing/2014/main" id="{8ADDBFC5-AADD-4422-8E8B-6962616F4C8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117" y="4495800"/>
            <a:ext cx="1744875" cy="15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87;ga5400871e5_0_18">
            <a:extLst>
              <a:ext uri="{FF2B5EF4-FFF2-40B4-BE49-F238E27FC236}">
                <a16:creationId xmlns:a16="http://schemas.microsoft.com/office/drawing/2014/main" id="{484BFA4B-7BC0-4D06-AD80-0B9E355994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495800"/>
            <a:ext cx="2523746" cy="15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udio 2">
            <a:hlinkClick r:id="" action="ppaction://media"/>
            <a:extLst>
              <a:ext uri="{FF2B5EF4-FFF2-40B4-BE49-F238E27FC236}">
                <a16:creationId xmlns:a16="http://schemas.microsoft.com/office/drawing/2014/main" id="{6F2B4820-7CE2-4D21-8665-9CF71AB7E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C Education 2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2" id="{0D6D3778-5EB0-415E-8123-0FB115B9385F}" vid="{688F4335-8892-450E-B55A-A7B71F8FAC57}"/>
    </a:ext>
  </a:extLst>
</a:theme>
</file>

<file path=ppt/theme/theme2.xml><?xml version="1.0" encoding="utf-8"?>
<a:theme xmlns:a="http://schemas.openxmlformats.org/drawingml/2006/main" name="RSC Education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" id="{5CA608C4-D900-4CB8-84A6-01206A3DA0C2}" vid="{34C346C9-F50E-425B-B7BA-DF65726572CE}"/>
    </a:ext>
  </a:extLst>
</a:theme>
</file>

<file path=ppt/theme/theme3.xml><?xml version="1.0" encoding="utf-8"?>
<a:theme xmlns:a="http://schemas.openxmlformats.org/drawingml/2006/main" name="RSC Education 1">
  <a:themeElements>
    <a:clrScheme name="RSC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5FA7AD"/>
      </a:accent1>
      <a:accent2>
        <a:srgbClr val="3A6D71"/>
      </a:accent2>
      <a:accent3>
        <a:srgbClr val="92D050"/>
      </a:accent3>
      <a:accent4>
        <a:srgbClr val="A5A5A5"/>
      </a:accent4>
      <a:accent5>
        <a:srgbClr val="FF0000"/>
      </a:accent5>
      <a:accent6>
        <a:srgbClr val="0070C0"/>
      </a:accent6>
      <a:hlink>
        <a:srgbClr val="FFFF00"/>
      </a:hlink>
      <a:folHlink>
        <a:srgbClr val="B2B2B2"/>
      </a:folHlink>
    </a:clrScheme>
    <a:fontScheme name="Custom 1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C Education 1" id="{79CEFBBE-1474-4A4D-9467-D993049817C8}" vid="{18D8F76D-7491-430F-A9E2-9B1EDF78BCA4}"/>
    </a:ext>
  </a:extLst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427FAC-CD3A-494C-985C-09E26C5EA507}">
  <ds:schemaRefs>
    <ds:schemaRef ds:uri="http://purl.org/dc/terms/"/>
    <ds:schemaRef ds:uri="a4f35948-e619-41b3-aa29-22878b09cf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40262f94-9f35-4ac3-9a90-690165a166b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RSC Education 2</Template>
  <TotalTime>689</TotalTime>
  <Words>907</Words>
  <Application>Microsoft Office PowerPoint</Application>
  <PresentationFormat>On-screen Show (4:3)</PresentationFormat>
  <Paragraphs>121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Constantia</vt:lpstr>
      <vt:lpstr>Corbel</vt:lpstr>
      <vt:lpstr>Palatino Linotype</vt:lpstr>
      <vt:lpstr>Roboto</vt:lpstr>
      <vt:lpstr>RSC Education 2</vt:lpstr>
      <vt:lpstr>RSC Education</vt:lpstr>
      <vt:lpstr>RSC Education 1</vt:lpstr>
      <vt:lpstr>ROCKS AND MINERALS</vt:lpstr>
      <vt:lpstr>WHAT IS A ROCK?</vt:lpstr>
      <vt:lpstr>SEDIMENTARY ROCKS</vt:lpstr>
      <vt:lpstr>IGNEOUS ROCKS</vt:lpstr>
      <vt:lpstr>METAMORPHIC ROCKS</vt:lpstr>
      <vt:lpstr>WHAT IS A MINERAL?</vt:lpstr>
      <vt:lpstr>MINERAL IDENTIFICATION</vt:lpstr>
      <vt:lpstr>COLOR</vt:lpstr>
      <vt:lpstr>LUSTER</vt:lpstr>
      <vt:lpstr>HARDNESS</vt:lpstr>
      <vt:lpstr>STREAK</vt:lpstr>
      <vt:lpstr>CLEAVAGE</vt:lpstr>
      <vt:lpstr>SPECIAL PROPERTIES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Pollinator Pathway</dc:title>
  <dc:creator>Jen Salem</dc:creator>
  <cp:lastModifiedBy>sarah@regsciconsort.com</cp:lastModifiedBy>
  <cp:revision>66</cp:revision>
  <dcterms:created xsi:type="dcterms:W3CDTF">2019-04-03T18:11:49Z</dcterms:created>
  <dcterms:modified xsi:type="dcterms:W3CDTF">2020-12-04T16:16:35Z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