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33"/>
  </p:notesMasterIdLst>
  <p:sldIdLst>
    <p:sldId id="1864" r:id="rId5"/>
    <p:sldId id="1846" r:id="rId6"/>
    <p:sldId id="1866" r:id="rId7"/>
    <p:sldId id="1867" r:id="rId8"/>
    <p:sldId id="1868" r:id="rId9"/>
    <p:sldId id="1869" r:id="rId10"/>
    <p:sldId id="1870" r:id="rId11"/>
    <p:sldId id="1871" r:id="rId12"/>
    <p:sldId id="1845" r:id="rId13"/>
    <p:sldId id="1872" r:id="rId14"/>
    <p:sldId id="1884" r:id="rId15"/>
    <p:sldId id="1873" r:id="rId16"/>
    <p:sldId id="1874" r:id="rId17"/>
    <p:sldId id="1848" r:id="rId18"/>
    <p:sldId id="1862" r:id="rId19"/>
    <p:sldId id="1875" r:id="rId20"/>
    <p:sldId id="1876" r:id="rId21"/>
    <p:sldId id="1877" r:id="rId22"/>
    <p:sldId id="1878" r:id="rId23"/>
    <p:sldId id="1879" r:id="rId24"/>
    <p:sldId id="1880" r:id="rId25"/>
    <p:sldId id="1849" r:id="rId26"/>
    <p:sldId id="1881" r:id="rId27"/>
    <p:sldId id="1882" r:id="rId28"/>
    <p:sldId id="1883" r:id="rId29"/>
    <p:sldId id="1858" r:id="rId30"/>
    <p:sldId id="1860" r:id="rId31"/>
    <p:sldId id="1885" r:id="rId3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regsciconsort.com" initials="s" lastIdx="10" clrIdx="0">
    <p:extLst>
      <p:ext uri="{19B8F6BF-5375-455C-9EA6-DF929625EA0E}">
        <p15:presenceInfo xmlns:p15="http://schemas.microsoft.com/office/powerpoint/2012/main" userId="4f23cf1b7517e0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DC"/>
    <a:srgbClr val="AA673C"/>
    <a:srgbClr val="ECE0D4"/>
    <a:srgbClr val="D1B497"/>
    <a:srgbClr val="E3D1BF"/>
    <a:srgbClr val="6A6967"/>
    <a:srgbClr val="C19C84"/>
    <a:srgbClr val="F8EBE0"/>
    <a:srgbClr val="FF2625"/>
    <a:srgbClr val="007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8" autoAdjust="0"/>
  </p:normalViewPr>
  <p:slideViewPr>
    <p:cSldViewPr snapToGrid="0">
      <p:cViewPr varScale="1">
        <p:scale>
          <a:sx n="114" d="100"/>
          <a:sy n="114" d="100"/>
        </p:scale>
        <p:origin x="414" y="102"/>
      </p:cViewPr>
      <p:guideLst>
        <p:guide orient="horz" pos="2160"/>
        <p:guide pos="480"/>
        <p:guide pos="7200"/>
        <p:guide pos="4368"/>
      </p:guideLst>
    </p:cSldViewPr>
  </p:slideViewPr>
  <p:outlineViewPr>
    <p:cViewPr>
      <p:scale>
        <a:sx n="33" d="100"/>
        <a:sy n="33" d="100"/>
      </p:scale>
      <p:origin x="0" y="-17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Segoe UI" panose="020B0502040204020203" pitchFamily="34"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Segoe UI" panose="020B0502040204020203" pitchFamily="34"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Segoe UI" panose="020B0502040204020203" pitchFamily="34"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egoe UI" panose="020B0502040204020203" pitchFamily="34" charset="0"/>
              </a:defRPr>
            </a:lvl1pPr>
          </a:lstStyle>
          <a:p>
            <a:fld id="{6DEB7EE2-04A2-4FB2-9625-C9C73AC4D32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anose="020B0502040204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latin typeface="Segoe UI" panose="020B0502040204020203" pitchFamily="34" charset="0"/>
              </a:rPr>
              <a:pPr eaLnBrk="1" hangingPunct="1"/>
              <a:t>1</a:t>
            </a:fld>
            <a:endParaRPr lang="en-US" altLang="en-US" dirty="0">
              <a:latin typeface="Segoe UI" panose="020B0502040204020203" pitchFamily="34" charset="0"/>
            </a:endParaRPr>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163227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14</a:t>
            </a:fld>
            <a:endParaRPr lang="en-US" altLang="en-US" dirty="0"/>
          </a:p>
        </p:txBody>
      </p:sp>
    </p:spTree>
    <p:extLst>
      <p:ext uri="{BB962C8B-B14F-4D97-AF65-F5344CB8AC3E}">
        <p14:creationId xmlns:p14="http://schemas.microsoft.com/office/powerpoint/2010/main" val="138341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27</a:t>
            </a:fld>
            <a:endParaRPr lang="en-US" altLang="en-US" dirty="0"/>
          </a:p>
        </p:txBody>
      </p:sp>
    </p:spTree>
    <p:extLst>
      <p:ext uri="{BB962C8B-B14F-4D97-AF65-F5344CB8AC3E}">
        <p14:creationId xmlns:p14="http://schemas.microsoft.com/office/powerpoint/2010/main" val="379685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pic>
        <p:nvPicPr>
          <p:cNvPr id="2" name="Picture 1" descr="Chart, background pattern&#10;&#10;Description automatically generated">
            <a:extLst>
              <a:ext uri="{FF2B5EF4-FFF2-40B4-BE49-F238E27FC236}">
                <a16:creationId xmlns:a16="http://schemas.microsoft.com/office/drawing/2014/main" id="{F3386FAC-ADFA-41EF-9C49-66952E35CA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3516198" cy="6858000"/>
          </a:xfrm>
          <a:prstGeom prst="rect">
            <a:avLst/>
          </a:prstGeom>
        </p:spPr>
      </p:pic>
      <p:sp>
        <p:nvSpPr>
          <p:cNvPr id="19" name="Text Placeholder 18">
            <a:extLst>
              <a:ext uri="{FF2B5EF4-FFF2-40B4-BE49-F238E27FC236}">
                <a16:creationId xmlns:a16="http://schemas.microsoft.com/office/drawing/2014/main" id="{69BE3FD0-1382-4F0E-A01F-F6C205E7DCDC}"/>
              </a:ext>
            </a:extLst>
          </p:cNvPr>
          <p:cNvSpPr>
            <a:spLocks noGrp="1"/>
          </p:cNvSpPr>
          <p:nvPr>
            <p:ph type="body" sz="quarter" idx="10"/>
          </p:nvPr>
        </p:nvSpPr>
        <p:spPr>
          <a:xfrm>
            <a:off x="4612641" y="3554917"/>
            <a:ext cx="6438912" cy="763083"/>
          </a:xfrm>
        </p:spPr>
        <p:txBody>
          <a:bodyPr>
            <a:noAutofit/>
          </a:bodyPr>
          <a:lstStyle>
            <a:lvl1pPr marL="0" indent="0">
              <a:buNone/>
              <a:defRPr sz="4000">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4612640" y="2311400"/>
            <a:ext cx="5156200" cy="1117600"/>
          </a:xfrm>
        </p:spPr>
        <p:txBody>
          <a:bodyPr anchor="ctr">
            <a:normAutofit fontScale="90000"/>
          </a:bodyPr>
          <a:lstStyle>
            <a:lvl1pPr>
              <a:defRPr>
                <a:latin typeface="+mj-lt"/>
              </a:defRPr>
            </a:lvl1pPr>
          </a:lstStyle>
          <a:p>
            <a:pPr algn="l" eaLnBrk="1" hangingPunct="1"/>
            <a:r>
              <a:rPr lang="en-US" altLang="en-US" sz="6600" b="1">
                <a:latin typeface="+mn-lt"/>
              </a:rPr>
              <a:t>Click to edit Master title style</a:t>
            </a:r>
            <a:endParaRPr lang="en-US" altLang="en-US" sz="6600" b="1" dirty="0">
              <a:latin typeface="+mn-lt"/>
            </a:endParaRPr>
          </a:p>
        </p:txBody>
      </p:sp>
    </p:spTree>
    <p:extLst>
      <p:ext uri="{BB962C8B-B14F-4D97-AF65-F5344CB8AC3E}">
        <p14:creationId xmlns:p14="http://schemas.microsoft.com/office/powerpoint/2010/main" val="144067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7/15/2021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13784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2"/>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E9914566-E790-44E9-BF0F-0D38A423F9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a:buNone/>
              <a:defRPr sz="2000" b="1"/>
            </a:lvl1pPr>
            <a:lvl2pPr marL="0">
              <a:defRPr sz="1800"/>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891853E6-9C06-4DC2-B8A4-681C3D34BE75}"/>
              </a:ext>
            </a:extLst>
          </p:cNvPr>
          <p:cNvSpPr>
            <a:spLocks noGrp="1"/>
          </p:cNvSpPr>
          <p:nvPr>
            <p:ph type="title" hasCustomPrompt="1"/>
          </p:nvPr>
        </p:nvSpPr>
        <p:spPr>
          <a:xfrm>
            <a:off x="762000" y="715961"/>
            <a:ext cx="5334000" cy="1189038"/>
          </a:xfrm>
        </p:spPr>
        <p:txBody>
          <a:bodyPr vert="horz" lIns="91440" tIns="45720" rIns="91440" bIns="45720" rtlCol="0" anchor="t">
            <a:normAutofit/>
          </a:bodyPr>
          <a:lstStyle>
            <a:lvl1pPr>
              <a:defRPr lang="en-US" sz="4000" b="1">
                <a:ea typeface="+mn-ea"/>
                <a:cs typeface="+mn-cs"/>
              </a:defRPr>
            </a:lvl1pPr>
          </a:lstStyle>
          <a:p>
            <a:pPr marL="0" lvl="0" indent="0">
              <a:spcBef>
                <a:spcPts val="1000"/>
              </a:spcBef>
              <a:buFont typeface="Arial" panose="020B0604020202020204" pitchFamily="34" charset="0"/>
            </a:pPr>
            <a:r>
              <a:rPr lang="en-US" dirty="0"/>
              <a:t>Click to edit Master text styles</a:t>
            </a:r>
          </a:p>
        </p:txBody>
      </p:sp>
    </p:spTree>
    <p:extLst>
      <p:ext uri="{BB962C8B-B14F-4D97-AF65-F5344CB8AC3E}">
        <p14:creationId xmlns:p14="http://schemas.microsoft.com/office/powerpoint/2010/main" val="310494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2"/>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B4F28166-FA93-42F3-90D5-A5BBE10D86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a:buNone/>
              <a:defRPr sz="2000" b="1"/>
            </a:lvl1pPr>
            <a:lvl2pPr marL="0">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r>
              <a:rPr lang="en-US"/>
              <a:t>Click icon to add picture</a:t>
            </a:r>
            <a:endParaRPr lang="en-US" dirty="0"/>
          </a:p>
        </p:txBody>
      </p:sp>
      <p:sp>
        <p:nvSpPr>
          <p:cNvPr id="7" name="Title 1">
            <a:extLst>
              <a:ext uri="{FF2B5EF4-FFF2-40B4-BE49-F238E27FC236}">
                <a16:creationId xmlns:a16="http://schemas.microsoft.com/office/drawing/2014/main" id="{9AF0AFCE-F48A-4C35-9245-AFC319274E50}"/>
              </a:ext>
            </a:extLst>
          </p:cNvPr>
          <p:cNvSpPr>
            <a:spLocks noGrp="1"/>
          </p:cNvSpPr>
          <p:nvPr>
            <p:ph type="title" hasCustomPrompt="1"/>
          </p:nvPr>
        </p:nvSpPr>
        <p:spPr>
          <a:xfrm>
            <a:off x="762000" y="715961"/>
            <a:ext cx="5334000" cy="1189038"/>
          </a:xfrm>
        </p:spPr>
        <p:txBody>
          <a:bodyPr vert="horz" lIns="91440" tIns="45720" rIns="91440" bIns="45720" rtlCol="0" anchor="t">
            <a:normAutofit/>
          </a:bodyPr>
          <a:lstStyle>
            <a:lvl1pPr>
              <a:defRPr lang="en-US" sz="4000" b="1">
                <a:ea typeface="+mn-ea"/>
                <a:cs typeface="+mn-cs"/>
              </a:defRPr>
            </a:lvl1pPr>
          </a:lstStyle>
          <a:p>
            <a:pPr marL="0" lvl="0" indent="0">
              <a:spcBef>
                <a:spcPts val="1000"/>
              </a:spcBef>
              <a:buFont typeface="Arial" panose="020B0604020202020204" pitchFamily="34" charset="0"/>
            </a:pPr>
            <a:r>
              <a:rPr lang="en-US" dirty="0"/>
              <a:t>Click to edit Master text styles</a:t>
            </a:r>
          </a:p>
        </p:txBody>
      </p:sp>
    </p:spTree>
    <p:extLst>
      <p:ext uri="{BB962C8B-B14F-4D97-AF65-F5344CB8AC3E}">
        <p14:creationId xmlns:p14="http://schemas.microsoft.com/office/powerpoint/2010/main" val="158668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Ref idx="1001">
        <a:schemeClr val="bg1"/>
      </p:bgRef>
    </p:bg>
    <p:spTree>
      <p:nvGrpSpPr>
        <p:cNvPr id="1" name=""/>
        <p:cNvGrpSpPr/>
        <p:nvPr/>
      </p:nvGrpSpPr>
      <p:grpSpPr>
        <a:xfrm>
          <a:off x="0" y="0"/>
          <a:ext cx="0" cy="0"/>
          <a:chOff x="0" y="0"/>
          <a:chExt cx="0" cy="0"/>
        </a:xfrm>
      </p:grpSpPr>
      <p:pic>
        <p:nvPicPr>
          <p:cNvPr id="2" name="Picture 1" descr="Chart, background pattern&#10;&#10;Description automatically generated">
            <a:extLst>
              <a:ext uri="{FF2B5EF4-FFF2-40B4-BE49-F238E27FC236}">
                <a16:creationId xmlns:a16="http://schemas.microsoft.com/office/drawing/2014/main" id="{570FCE13-E0EE-4C5A-BDB0-04E8FE4D21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721600" y="-8164"/>
            <a:ext cx="4470400" cy="6877050"/>
          </a:xfrm>
          <a:prstGeom prst="rect">
            <a:avLst/>
          </a:prstGeom>
        </p:spPr>
      </p:pic>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a:buNone/>
              <a:defRPr sz="2000" b="1">
                <a:solidFill>
                  <a:schemeClr val="accent6">
                    <a:lumMod val="50000"/>
                  </a:schemeClr>
                </a:solidFill>
              </a:defRPr>
            </a:lvl1pPr>
            <a:lvl2pPr marL="0">
              <a:defRPr sz="1800">
                <a:solidFill>
                  <a:schemeClr val="accent6">
                    <a:lumMod val="50000"/>
                  </a:schemeClr>
                </a:solidFill>
              </a:defRPr>
            </a:lvl2pPr>
          </a:lstStyle>
          <a:p>
            <a:pPr lvl="0"/>
            <a:r>
              <a:rPr lang="en-US"/>
              <a:t>Click to edit Master text styles</a:t>
            </a:r>
          </a:p>
          <a:p>
            <a:pPr lvl="1"/>
            <a:r>
              <a:rPr lang="en-US"/>
              <a:t>Second level</a:t>
            </a:r>
          </a:p>
        </p:txBody>
      </p:sp>
      <p:sp>
        <p:nvSpPr>
          <p:cNvPr id="3" name="Title 2">
            <a:extLst>
              <a:ext uri="{FF2B5EF4-FFF2-40B4-BE49-F238E27FC236}">
                <a16:creationId xmlns:a16="http://schemas.microsoft.com/office/drawing/2014/main" id="{F23A82FA-1F05-4BAB-8768-A4575B1AEA6A}"/>
              </a:ext>
            </a:extLst>
          </p:cNvPr>
          <p:cNvSpPr>
            <a:spLocks noGrp="1"/>
          </p:cNvSpPr>
          <p:nvPr>
            <p:ph type="title" hasCustomPrompt="1"/>
          </p:nvPr>
        </p:nvSpPr>
        <p:spPr>
          <a:xfrm>
            <a:off x="762000" y="715961"/>
            <a:ext cx="6477000" cy="1189038"/>
          </a:xfrm>
        </p:spPr>
        <p:txBody>
          <a:bodyPr vert="horz" lIns="91440" tIns="45720" rIns="91440" bIns="45720" rtlCol="0" anchor="t">
            <a:normAutofit/>
          </a:bodyPr>
          <a:lstStyle>
            <a:lvl1pPr>
              <a:defRPr lang="en-US" sz="4000" b="1">
                <a:solidFill>
                  <a:schemeClr val="accent2"/>
                </a:solidFill>
                <a:ea typeface="+mn-ea"/>
                <a:cs typeface="+mn-cs"/>
              </a:defRPr>
            </a:lvl1pPr>
          </a:lstStyle>
          <a:p>
            <a:pPr marL="0" lvl="0" indent="0">
              <a:spcBef>
                <a:spcPts val="1000"/>
              </a:spcBef>
              <a:buFont typeface="Arial" panose="020B0604020202020204" pitchFamily="34" charset="0"/>
            </a:pPr>
            <a:r>
              <a:rPr lang="en-US" dirty="0"/>
              <a:t>Click to edit Master text styles</a:t>
            </a:r>
          </a:p>
        </p:txBody>
      </p:sp>
    </p:spTree>
    <p:extLst>
      <p:ext uri="{BB962C8B-B14F-4D97-AF65-F5344CB8AC3E}">
        <p14:creationId xmlns:p14="http://schemas.microsoft.com/office/powerpoint/2010/main" val="172072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D02F07F5-7B28-4FAB-AE64-9567EE73DE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394" y="-14514"/>
            <a:ext cx="4470400" cy="6877050"/>
          </a:xfrm>
          <a:prstGeom prst="rect">
            <a:avLst/>
          </a:prstGeom>
        </p:spPr>
      </p:pic>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5199743" y="1905000"/>
            <a:ext cx="6477000" cy="3276600"/>
          </a:xfrm>
        </p:spPr>
        <p:txBody>
          <a:bodyPr/>
          <a:lstStyle>
            <a:lvl1pPr>
              <a:buNone/>
              <a:defRPr sz="2000" b="1">
                <a:solidFill>
                  <a:schemeClr val="accent6">
                    <a:lumMod val="50000"/>
                  </a:schemeClr>
                </a:solidFill>
              </a:defRPr>
            </a:lvl1pPr>
            <a:lvl2pPr marL="0">
              <a:defRPr sz="1800">
                <a:solidFill>
                  <a:schemeClr val="accent6">
                    <a:lumMod val="50000"/>
                  </a:schemeClr>
                </a:solidFill>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13E3504F-F7AC-4961-8027-04414EA28A76}"/>
              </a:ext>
            </a:extLst>
          </p:cNvPr>
          <p:cNvSpPr>
            <a:spLocks noGrp="1"/>
          </p:cNvSpPr>
          <p:nvPr>
            <p:ph type="title"/>
          </p:nvPr>
        </p:nvSpPr>
        <p:spPr>
          <a:xfrm>
            <a:off x="5199742" y="715961"/>
            <a:ext cx="6477000" cy="1189037"/>
          </a:xfrm>
        </p:spPr>
        <p:txBody>
          <a:bodyPr vert="horz" lIns="91440" tIns="45720" rIns="91440" bIns="45720" rtlCol="0" anchor="t">
            <a:normAutofit/>
          </a:bodyPr>
          <a:lstStyle>
            <a:lvl1pPr>
              <a:defRPr lang="en-US" sz="4000" b="1" i="0" cap="none" spc="-50" baseline="0">
                <a:ln w="3175">
                  <a:noFill/>
                </a:ln>
                <a:solidFill>
                  <a:schemeClr val="accent2"/>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028401E1-3B09-44F5-B61D-E811BC24E22A}"/>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pic>
        <p:nvPicPr>
          <p:cNvPr id="2" name="Picture 1" descr="Chart, background pattern&#10;&#10;Description automatically generated">
            <a:extLst>
              <a:ext uri="{FF2B5EF4-FFF2-40B4-BE49-F238E27FC236}">
                <a16:creationId xmlns:a16="http://schemas.microsoft.com/office/drawing/2014/main" id="{F2674189-311A-4AD6-ACED-1AF3864279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49552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attern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pic>
        <p:nvPicPr>
          <p:cNvPr id="2" name="Picture 1" descr="Chart, background pattern&#10;&#10;Description automatically generated">
            <a:extLst>
              <a:ext uri="{FF2B5EF4-FFF2-40B4-BE49-F238E27FC236}">
                <a16:creationId xmlns:a16="http://schemas.microsoft.com/office/drawing/2014/main" id="{75AA916B-1CCB-46CB-9D3B-BAF329AD02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249900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CC31B5EA-A920-4B2A-8F05-3C688980E26F}"/>
              </a:ext>
            </a:extLst>
          </p:cNvPr>
          <p:cNvSpPr>
            <a:spLocks noGrp="1"/>
          </p:cNvSpPr>
          <p:nvPr>
            <p:ph type="body" sz="quarter" idx="17"/>
          </p:nvPr>
        </p:nvSpPr>
        <p:spPr>
          <a:xfrm>
            <a:off x="1223963" y="4943475"/>
            <a:ext cx="2908300" cy="968375"/>
          </a:xfrm>
        </p:spPr>
        <p:txBody>
          <a:bodyPr>
            <a:noAutofit/>
          </a:bodyPr>
          <a:lstStyle>
            <a:lvl1pP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FE42B32E-80DC-4AC0-B306-CE8E5CCD934F}"/>
              </a:ext>
            </a:extLst>
          </p:cNvPr>
          <p:cNvSpPr>
            <a:spLocks noGrp="1"/>
          </p:cNvSpPr>
          <p:nvPr>
            <p:ph type="pic" sz="quarter" idx="14"/>
          </p:nvPr>
        </p:nvSpPr>
        <p:spPr>
          <a:xfrm>
            <a:off x="2024063" y="3232150"/>
            <a:ext cx="1308100" cy="1309688"/>
          </a:xfrm>
          <a:solidFill>
            <a:schemeClr val="accent1">
              <a:lumMod val="90000"/>
            </a:schemeClr>
          </a:solidFill>
        </p:spPr>
        <p:txBody>
          <a:bodyPr>
            <a:normAutofit/>
          </a:bodyPr>
          <a:lstStyle>
            <a:lvl1pPr>
              <a:buNone/>
              <a:defRPr sz="1200"/>
            </a:lvl1pPr>
          </a:lstStyle>
          <a:p>
            <a:r>
              <a:rPr lang="en-US"/>
              <a:t>Click icon to add picture</a:t>
            </a:r>
            <a:endParaRPr lang="en-US" dirty="0"/>
          </a:p>
        </p:txBody>
      </p:sp>
      <p:sp>
        <p:nvSpPr>
          <p:cNvPr id="20" name="Picture Placeholder 15">
            <a:extLst>
              <a:ext uri="{FF2B5EF4-FFF2-40B4-BE49-F238E27FC236}">
                <a16:creationId xmlns:a16="http://schemas.microsoft.com/office/drawing/2014/main" id="{A4E97807-A99D-4012-BE47-7B3C54B502FA}"/>
              </a:ext>
            </a:extLst>
          </p:cNvPr>
          <p:cNvSpPr>
            <a:spLocks noGrp="1"/>
          </p:cNvSpPr>
          <p:nvPr>
            <p:ph type="pic" sz="quarter" idx="15"/>
          </p:nvPr>
        </p:nvSpPr>
        <p:spPr>
          <a:xfrm>
            <a:off x="5442311" y="3248540"/>
            <a:ext cx="1308100" cy="1309688"/>
          </a:xfrm>
          <a:solidFill>
            <a:schemeClr val="accent1">
              <a:lumMod val="90000"/>
            </a:schemeClr>
          </a:solidFill>
        </p:spPr>
        <p:txBody>
          <a:bodyPr>
            <a:normAutofit/>
          </a:bodyPr>
          <a:lstStyle>
            <a:lvl1pPr>
              <a:buNone/>
              <a:defRPr sz="1200"/>
            </a:lvl1pPr>
          </a:lstStyle>
          <a:p>
            <a:r>
              <a:rPr lang="en-US"/>
              <a:t>Click icon to add picture</a:t>
            </a:r>
            <a:endParaRPr lang="en-US" dirty="0"/>
          </a:p>
        </p:txBody>
      </p:sp>
      <p:sp>
        <p:nvSpPr>
          <p:cNvPr id="21" name="Picture Placeholder 15">
            <a:extLst>
              <a:ext uri="{FF2B5EF4-FFF2-40B4-BE49-F238E27FC236}">
                <a16:creationId xmlns:a16="http://schemas.microsoft.com/office/drawing/2014/main" id="{31025974-D850-4FC0-B6B0-BBF7DFCE1ECE}"/>
              </a:ext>
            </a:extLst>
          </p:cNvPr>
          <p:cNvSpPr>
            <a:spLocks noGrp="1"/>
          </p:cNvSpPr>
          <p:nvPr>
            <p:ph type="pic" sz="quarter" idx="16"/>
          </p:nvPr>
        </p:nvSpPr>
        <p:spPr>
          <a:xfrm>
            <a:off x="8859074" y="3232150"/>
            <a:ext cx="1308100" cy="1309688"/>
          </a:xfrm>
          <a:solidFill>
            <a:schemeClr val="accent1">
              <a:lumMod val="90000"/>
            </a:schemeClr>
          </a:solidFill>
        </p:spPr>
        <p:txBody>
          <a:bodyPr>
            <a:normAutofit/>
          </a:bodyPr>
          <a:lstStyle>
            <a:lvl1pPr>
              <a:buNone/>
              <a:defRPr sz="1200"/>
            </a:lvl1pPr>
          </a:lstStyle>
          <a:p>
            <a:r>
              <a:rPr lang="en-US"/>
              <a:t>Click icon to add picture</a:t>
            </a:r>
            <a:endParaRPr lang="en-US" dirty="0"/>
          </a:p>
        </p:txBody>
      </p:sp>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23" name="Text Placeholder 21">
            <a:extLst>
              <a:ext uri="{FF2B5EF4-FFF2-40B4-BE49-F238E27FC236}">
                <a16:creationId xmlns:a16="http://schemas.microsoft.com/office/drawing/2014/main" id="{C073AF55-A66A-4112-A82D-E09A3D14EDBE}"/>
              </a:ext>
            </a:extLst>
          </p:cNvPr>
          <p:cNvSpPr>
            <a:spLocks noGrp="1"/>
          </p:cNvSpPr>
          <p:nvPr>
            <p:ph type="body" sz="quarter" idx="18"/>
          </p:nvPr>
        </p:nvSpPr>
        <p:spPr>
          <a:xfrm>
            <a:off x="4641850" y="4943475"/>
            <a:ext cx="2908300" cy="968375"/>
          </a:xfrm>
        </p:spPr>
        <p:txBody>
          <a:bodyPr>
            <a:noAutofit/>
          </a:bodyPr>
          <a:lstStyle>
            <a:lvl1pP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1">
            <a:extLst>
              <a:ext uri="{FF2B5EF4-FFF2-40B4-BE49-F238E27FC236}">
                <a16:creationId xmlns:a16="http://schemas.microsoft.com/office/drawing/2014/main" id="{CBC8787E-EB24-4D42-8555-6C6C11DD51B3}"/>
              </a:ext>
            </a:extLst>
          </p:cNvPr>
          <p:cNvSpPr>
            <a:spLocks noGrp="1"/>
          </p:cNvSpPr>
          <p:nvPr>
            <p:ph type="body" sz="quarter" idx="19"/>
          </p:nvPr>
        </p:nvSpPr>
        <p:spPr>
          <a:xfrm>
            <a:off x="8059737" y="4943475"/>
            <a:ext cx="2908300" cy="968375"/>
          </a:xfrm>
        </p:spPr>
        <p:txBody>
          <a:bodyPr>
            <a:noAutofit/>
          </a:bodyPr>
          <a:lstStyle>
            <a:lvl1pP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291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1D364696-E1F3-49EF-AEC8-730A16D9A23F}" type="datetimeFigureOut">
              <a:rPr lang="en-US" altLang="en-US" smtClean="0"/>
              <a:pPr/>
              <a:t>7/15/2021</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88" r:id="rId2"/>
    <p:sldLayoutId id="2147483702" r:id="rId3"/>
    <p:sldLayoutId id="2147483699" r:id="rId4"/>
    <p:sldLayoutId id="2147483701" r:id="rId5"/>
    <p:sldLayoutId id="2147483700" r:id="rId6"/>
    <p:sldLayoutId id="2147483690" r:id="rId7"/>
    <p:sldLayoutId id="2147483704" r:id="rId8"/>
    <p:sldLayoutId id="2147483691" r:id="rId9"/>
    <p:sldLayoutId id="214748369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8" Type="http://schemas.openxmlformats.org/officeDocument/2006/relationships/hyperlink" Target="https://ohiohistorycentral.org/w/Beaver_Wars" TargetMode="External"/><Relationship Id="rId13" Type="http://schemas.openxmlformats.org/officeDocument/2006/relationships/hyperlink" Target="https://en.wikipedia.org/wiki/Seven_Years%27_War" TargetMode="External"/><Relationship Id="rId18" Type="http://schemas.openxmlformats.org/officeDocument/2006/relationships/hyperlink" Target="https://www.erieyesterday.org/feature-articles/settlement-of-the-erie-triangle/" TargetMode="External"/><Relationship Id="rId3" Type="http://schemas.openxmlformats.org/officeDocument/2006/relationships/hyperlink" Target="http://www.pagenweb.org/~warren/cemetery/cornplanter-cem.html" TargetMode="External"/><Relationship Id="rId21" Type="http://schemas.openxmlformats.org/officeDocument/2006/relationships/hyperlink" Target="https://www.eekwi.org/great-lakes/humans-and-great-lakes/native-peoples-great-lakes-region" TargetMode="External"/><Relationship Id="rId7" Type="http://schemas.openxmlformats.org/officeDocument/2006/relationships/hyperlink" Target="https://en.wikipedia.org/wiki/Erie_people" TargetMode="External"/><Relationship Id="rId12" Type="http://schemas.openxmlformats.org/officeDocument/2006/relationships/hyperlink" Target="http://konreioldnewyork.blogspot.com/2014/02/the-iroquois-i.html" TargetMode="External"/><Relationship Id="rId17" Type="http://schemas.openxmlformats.org/officeDocument/2006/relationships/hyperlink" Target="http://paheritage.wpengine.com/article/erie-county-where-geography-has-shaped-history/" TargetMode="External"/><Relationship Id="rId2" Type="http://schemas.openxmlformats.org/officeDocument/2006/relationships/hyperlink" Target="https://americanindian.si.edu/sites/1/files/pdf/education/HaudenosauneeGuide.pdf" TargetMode="External"/><Relationship Id="rId16" Type="http://schemas.openxmlformats.org/officeDocument/2006/relationships/hyperlink" Target="https://www.historynet.com/massacre-retribution-the-1779-80-sullivan-expedition.htm" TargetMode="External"/><Relationship Id="rId20" Type="http://schemas.openxmlformats.org/officeDocument/2006/relationships/hyperlink" Target="https://project.geo.msu.edu/geogmich/paleo-indian.html" TargetMode="External"/><Relationship Id="rId1" Type="http://schemas.openxmlformats.org/officeDocument/2006/relationships/slideLayout" Target="../slideLayouts/slideLayout8.xml"/><Relationship Id="rId6" Type="http://schemas.openxmlformats.org/officeDocument/2006/relationships/hyperlink" Target="https://en.wikipedia.org/wiki/Iroquois#/media/File:Early_Localization_Native_Americans_NY.svg" TargetMode="External"/><Relationship Id="rId11" Type="http://schemas.openxmlformats.org/officeDocument/2006/relationships/hyperlink" Target="https://en.wikipedia.org/wiki/Iroquois#/media/File:Flag_of_the_Iroquois_Confederacy.svg" TargetMode="External"/><Relationship Id="rId5" Type="http://schemas.openxmlformats.org/officeDocument/2006/relationships/hyperlink" Target="https://en.wikipedia.org/wiki/Iroquois#/media/File:Theiroquoislonghouse.png" TargetMode="External"/><Relationship Id="rId15" Type="http://schemas.openxmlformats.org/officeDocument/2006/relationships/hyperlink" Target="https://ohiohistorycentral.org/w/Lake_Erie" TargetMode="External"/><Relationship Id="rId10" Type="http://schemas.openxmlformats.org/officeDocument/2006/relationships/hyperlink" Target="https://www.zoesaadia.com/tag/erielhonan/" TargetMode="External"/><Relationship Id="rId19" Type="http://schemas.openxmlformats.org/officeDocument/2006/relationships/hyperlink" Target="https://www.eriereader.com/article/the-story-of-the-erie-triangle" TargetMode="External"/><Relationship Id="rId4" Type="http://schemas.openxmlformats.org/officeDocument/2006/relationships/hyperlink" Target="https://www.aaanativearts.com/cornplanter-seneca-war-chief" TargetMode="External"/><Relationship Id="rId9" Type="http://schemas.openxmlformats.org/officeDocument/2006/relationships/hyperlink" Target="http://wampumchronicles.com/" TargetMode="External"/><Relationship Id="rId14" Type="http://schemas.openxmlformats.org/officeDocument/2006/relationships/hyperlink" Target="https://ohiohistorycentral.org/index.php?title=Iroquois_Indians&amp;mobileaction=toggle_view_mobile" TargetMode="External"/><Relationship Id="rId22" Type="http://schemas.openxmlformats.org/officeDocument/2006/relationships/hyperlink" Target="http://www.mpm.edu/content/wirp/ICW-2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4373880" y="2311400"/>
            <a:ext cx="7528560" cy="2235200"/>
          </a:xfrm>
        </p:spPr>
        <p:txBody>
          <a:bodyPr anchor="ctr">
            <a:noAutofit/>
          </a:bodyPr>
          <a:lstStyle/>
          <a:p>
            <a:pPr algn="ctr" eaLnBrk="1" hangingPunct="1"/>
            <a:r>
              <a:rPr lang="en-US" altLang="en-US" sz="4800" b="1" dirty="0">
                <a:solidFill>
                  <a:schemeClr val="accent2"/>
                </a:solidFill>
              </a:rPr>
              <a:t>Native Americans in the Great Lakes Region and Presque Isle State Park</a:t>
            </a:r>
            <a:endParaRPr lang="en-US" altLang="en-US" sz="4800" b="1" dirty="0">
              <a:solidFill>
                <a:schemeClr val="accent2"/>
              </a:solidFill>
              <a:latin typeface="+mn-lt"/>
            </a:endParaRPr>
          </a:p>
        </p:txBody>
      </p:sp>
      <p:sp>
        <p:nvSpPr>
          <p:cNvPr id="2" name="TextBox 1">
            <a:extLst>
              <a:ext uri="{FF2B5EF4-FFF2-40B4-BE49-F238E27FC236}">
                <a16:creationId xmlns:a16="http://schemas.microsoft.com/office/drawing/2014/main" id="{402DA305-424C-4FD6-A00F-865C558B6DC2}"/>
              </a:ext>
            </a:extLst>
          </p:cNvPr>
          <p:cNvSpPr txBox="1"/>
          <p:nvPr/>
        </p:nvSpPr>
        <p:spPr>
          <a:xfrm>
            <a:off x="6891866" y="4864163"/>
            <a:ext cx="4419600" cy="369332"/>
          </a:xfrm>
          <a:prstGeom prst="rect">
            <a:avLst/>
          </a:prstGeom>
          <a:noFill/>
        </p:spPr>
        <p:txBody>
          <a:bodyPr wrap="square" rtlCol="0">
            <a:spAutoFit/>
          </a:bodyPr>
          <a:lstStyle/>
          <a:p>
            <a:pPr algn="r"/>
            <a:r>
              <a:rPr lang="en-US" dirty="0">
                <a:solidFill>
                  <a:schemeClr val="accent2">
                    <a:lumMod val="50000"/>
                  </a:schemeClr>
                </a:solidFill>
              </a:rPr>
              <a:t>Regional Science Consortium</a:t>
            </a:r>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BA41C3-E758-4611-9CCA-56281621F4FA}"/>
              </a:ext>
            </a:extLst>
          </p:cNvPr>
          <p:cNvSpPr>
            <a:spLocks noGrp="1"/>
          </p:cNvSpPr>
          <p:nvPr>
            <p:ph type="title"/>
          </p:nvPr>
        </p:nvSpPr>
        <p:spPr/>
        <p:txBody>
          <a:bodyPr/>
          <a:lstStyle/>
          <a:p>
            <a:r>
              <a:rPr lang="en-US" dirty="0"/>
              <a:t>Haudenosaunee Clan System</a:t>
            </a:r>
          </a:p>
        </p:txBody>
      </p:sp>
      <p:sp>
        <p:nvSpPr>
          <p:cNvPr id="5" name="Text Placeholder 4">
            <a:extLst>
              <a:ext uri="{FF2B5EF4-FFF2-40B4-BE49-F238E27FC236}">
                <a16:creationId xmlns:a16="http://schemas.microsoft.com/office/drawing/2014/main" id="{FCB7B9A8-EA8A-4938-A36F-C70F95186F77}"/>
              </a:ext>
            </a:extLst>
          </p:cNvPr>
          <p:cNvSpPr>
            <a:spLocks noGrp="1"/>
          </p:cNvSpPr>
          <p:nvPr>
            <p:ph type="body" sz="quarter" idx="13"/>
          </p:nvPr>
        </p:nvSpPr>
        <p:spPr>
          <a:xfrm>
            <a:off x="762000" y="1790699"/>
            <a:ext cx="10668000" cy="4350724"/>
          </a:xfrm>
        </p:spPr>
        <p:txBody>
          <a:bodyPr/>
          <a:lstStyle/>
          <a:p>
            <a:r>
              <a:rPr lang="en-US" dirty="0"/>
              <a:t>Each of the six nations of Haudenosaunee is comprised of extended family groups called CLANS. A CLAN MOTHER heads each clan. </a:t>
            </a:r>
          </a:p>
          <a:p>
            <a:pPr marL="285750" indent="-285750">
              <a:buFont typeface="Arial" panose="020B0604020202020204" pitchFamily="34" charset="0"/>
              <a:buChar char="•"/>
            </a:pPr>
            <a:r>
              <a:rPr lang="en-US" dirty="0"/>
              <a:t>In the past, a clan mother was usually the oldest woman of the clan. </a:t>
            </a:r>
          </a:p>
          <a:p>
            <a:pPr marL="285750" indent="-285750">
              <a:buFont typeface="Arial" panose="020B0604020202020204" pitchFamily="34" charset="0"/>
              <a:buChar char="•"/>
            </a:pPr>
            <a:r>
              <a:rPr lang="en-US" dirty="0"/>
              <a:t>Today, clan mothers are chosen for their cultural wisdom and dedication to the Haudenosaunee people. </a:t>
            </a:r>
          </a:p>
          <a:p>
            <a:pPr marL="285750" indent="-285750">
              <a:buFont typeface="Arial" panose="020B0604020202020204" pitchFamily="34" charset="0"/>
              <a:buChar char="•"/>
            </a:pPr>
            <a:endParaRPr lang="en-US" dirty="0"/>
          </a:p>
          <a:p>
            <a:r>
              <a:rPr lang="en-US" dirty="0"/>
              <a:t>Clan mothers have been given the honor of their duties because of a woman who lived long ago called the Mother of Nations. </a:t>
            </a:r>
          </a:p>
          <a:p>
            <a:pPr marL="285750" indent="-285750">
              <a:buFont typeface="Arial" panose="020B0604020202020204" pitchFamily="34" charset="0"/>
              <a:buChar char="•"/>
            </a:pPr>
            <a:r>
              <a:rPr lang="en-US" dirty="0"/>
              <a:t>Clans are extended families. Haudenosaunee clans are MATRILINEAL. This means they follow the line of descent of the mother. Children belong to their mother’s clan.</a:t>
            </a:r>
          </a:p>
          <a:p>
            <a:pPr marL="285750" indent="-285750">
              <a:buFont typeface="Arial" panose="020B0604020202020204" pitchFamily="34" charset="0"/>
              <a:buChar char="•"/>
            </a:pPr>
            <a:endParaRPr lang="en-US" dirty="0"/>
          </a:p>
          <a:p>
            <a:r>
              <a:rPr lang="en-US" dirty="0"/>
              <a:t>The clan mother has an important role. Some of her responsibilities are to:</a:t>
            </a:r>
          </a:p>
          <a:p>
            <a:pPr marL="285750" indent="-285750">
              <a:buFont typeface="Arial" panose="020B0604020202020204" pitchFamily="34" charset="0"/>
              <a:buChar char="•"/>
            </a:pPr>
            <a:r>
              <a:rPr lang="en-US" dirty="0"/>
              <a:t>Make all the major decisions that affect the clan. </a:t>
            </a:r>
          </a:p>
          <a:p>
            <a:pPr marL="285750" indent="-285750">
              <a:buFont typeface="Arial" panose="020B0604020202020204" pitchFamily="34" charset="0"/>
              <a:buChar char="•"/>
            </a:pPr>
            <a:r>
              <a:rPr lang="en-US" dirty="0"/>
              <a:t>Assign names to people in her clan. </a:t>
            </a:r>
          </a:p>
          <a:p>
            <a:pPr marL="285750" indent="-285750">
              <a:buFont typeface="Arial" panose="020B0604020202020204" pitchFamily="34" charset="0"/>
              <a:buChar char="•"/>
            </a:pPr>
            <a:r>
              <a:rPr lang="en-US" dirty="0"/>
              <a:t>Nominate the male leader of the clan. The male leader is called the HOYANEH meaning “Caretaker of the Peace”</a:t>
            </a:r>
          </a:p>
          <a:p>
            <a:pPr marL="285750" indent="-285750">
              <a:buFont typeface="Arial" panose="020B0604020202020204" pitchFamily="34" charset="0"/>
              <a:buChar char="•"/>
            </a:pPr>
            <a:r>
              <a:rPr lang="en-US" dirty="0"/>
              <a:t>Help ensure that all members of her clan are fed.</a:t>
            </a:r>
          </a:p>
          <a:p>
            <a:endParaRPr lang="en-US" dirty="0"/>
          </a:p>
        </p:txBody>
      </p:sp>
    </p:spTree>
    <p:extLst>
      <p:ext uri="{BB962C8B-B14F-4D97-AF65-F5344CB8AC3E}">
        <p14:creationId xmlns:p14="http://schemas.microsoft.com/office/powerpoint/2010/main" val="301368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72076-D43B-4FB4-A242-F33623CBA1F5}"/>
              </a:ext>
            </a:extLst>
          </p:cNvPr>
          <p:cNvPicPr>
            <a:picLocks noChangeAspect="1"/>
          </p:cNvPicPr>
          <p:nvPr/>
        </p:nvPicPr>
        <p:blipFill>
          <a:blip r:embed="rId2"/>
          <a:stretch>
            <a:fillRect/>
          </a:stretch>
        </p:blipFill>
        <p:spPr>
          <a:xfrm>
            <a:off x="512172" y="391511"/>
            <a:ext cx="7497295" cy="5135465"/>
          </a:xfrm>
          <a:prstGeom prst="rect">
            <a:avLst/>
          </a:prstGeom>
        </p:spPr>
      </p:pic>
      <p:sp>
        <p:nvSpPr>
          <p:cNvPr id="6" name="TextBox 5">
            <a:extLst>
              <a:ext uri="{FF2B5EF4-FFF2-40B4-BE49-F238E27FC236}">
                <a16:creationId xmlns:a16="http://schemas.microsoft.com/office/drawing/2014/main" id="{1EDC7BFE-3CBF-4B4E-B393-FA15E2F749E5}"/>
              </a:ext>
            </a:extLst>
          </p:cNvPr>
          <p:cNvSpPr txBox="1"/>
          <p:nvPr/>
        </p:nvSpPr>
        <p:spPr>
          <a:xfrm>
            <a:off x="8009467" y="694267"/>
            <a:ext cx="2523066" cy="1154162"/>
          </a:xfrm>
          <a:prstGeom prst="rect">
            <a:avLst/>
          </a:prstGeom>
          <a:noFill/>
        </p:spPr>
        <p:txBody>
          <a:bodyPr wrap="square" rtlCol="0">
            <a:spAutoFit/>
          </a:bodyPr>
          <a:lstStyle/>
          <a:p>
            <a:r>
              <a:rPr lang="en-US" dirty="0"/>
              <a:t>Oneida Family Portrait</a:t>
            </a:r>
          </a:p>
          <a:p>
            <a:r>
              <a:rPr lang="en-US" dirty="0"/>
              <a:t>Ontario</a:t>
            </a:r>
          </a:p>
          <a:p>
            <a:endParaRPr lang="en-US" sz="1100" dirty="0"/>
          </a:p>
          <a:p>
            <a:r>
              <a:rPr lang="en-US" sz="1100" dirty="0"/>
              <a:t>The Oneida family pictured on a Canadian reserve in 1907. </a:t>
            </a:r>
          </a:p>
        </p:txBody>
      </p:sp>
      <p:pic>
        <p:nvPicPr>
          <p:cNvPr id="8" name="Picture 7">
            <a:extLst>
              <a:ext uri="{FF2B5EF4-FFF2-40B4-BE49-F238E27FC236}">
                <a16:creationId xmlns:a16="http://schemas.microsoft.com/office/drawing/2014/main" id="{96492AA8-60EF-4641-A05B-50D19EBCFA50}"/>
              </a:ext>
            </a:extLst>
          </p:cNvPr>
          <p:cNvPicPr>
            <a:picLocks noChangeAspect="1"/>
          </p:cNvPicPr>
          <p:nvPr/>
        </p:nvPicPr>
        <p:blipFill>
          <a:blip r:embed="rId3"/>
          <a:stretch>
            <a:fillRect/>
          </a:stretch>
        </p:blipFill>
        <p:spPr>
          <a:xfrm>
            <a:off x="7503583" y="3747558"/>
            <a:ext cx="4552950" cy="2800350"/>
          </a:xfrm>
          <a:prstGeom prst="rect">
            <a:avLst/>
          </a:prstGeom>
        </p:spPr>
      </p:pic>
      <p:sp>
        <p:nvSpPr>
          <p:cNvPr id="9" name="TextBox 8">
            <a:extLst>
              <a:ext uri="{FF2B5EF4-FFF2-40B4-BE49-F238E27FC236}">
                <a16:creationId xmlns:a16="http://schemas.microsoft.com/office/drawing/2014/main" id="{084D854E-2D15-4711-913B-6F467528605B}"/>
              </a:ext>
            </a:extLst>
          </p:cNvPr>
          <p:cNvSpPr txBox="1"/>
          <p:nvPr/>
        </p:nvSpPr>
        <p:spPr>
          <a:xfrm>
            <a:off x="1084082" y="5714276"/>
            <a:ext cx="6273451" cy="707886"/>
          </a:xfrm>
          <a:prstGeom prst="rect">
            <a:avLst/>
          </a:prstGeom>
          <a:noFill/>
        </p:spPr>
        <p:txBody>
          <a:bodyPr wrap="square" rtlCol="0">
            <a:spAutoFit/>
          </a:bodyPr>
          <a:lstStyle/>
          <a:p>
            <a:pPr algn="r"/>
            <a:r>
              <a:rPr lang="en-US" dirty="0"/>
              <a:t>Traditional Longhouse Sketch</a:t>
            </a:r>
          </a:p>
          <a:p>
            <a:pPr algn="r"/>
            <a:r>
              <a:rPr lang="en-US" sz="1100" dirty="0"/>
              <a:t>Longhouses were traditional homes of the Haudenosaunee. They are long, narrow, single room buildings. As many as five families would share longhouses made from timber and thatching.</a:t>
            </a:r>
          </a:p>
        </p:txBody>
      </p:sp>
    </p:spTree>
    <p:extLst>
      <p:ext uri="{BB962C8B-B14F-4D97-AF65-F5344CB8AC3E}">
        <p14:creationId xmlns:p14="http://schemas.microsoft.com/office/powerpoint/2010/main" val="215341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C37B-6318-4A59-8445-B5A11F5BC7C1}"/>
              </a:ext>
            </a:extLst>
          </p:cNvPr>
          <p:cNvSpPr>
            <a:spLocks noGrp="1"/>
          </p:cNvSpPr>
          <p:nvPr>
            <p:ph type="title"/>
          </p:nvPr>
        </p:nvSpPr>
        <p:spPr>
          <a:xfrm>
            <a:off x="762000" y="101024"/>
            <a:ext cx="10668000" cy="1231106"/>
          </a:xfrm>
        </p:spPr>
        <p:txBody>
          <a:bodyPr/>
          <a:lstStyle/>
          <a:p>
            <a:r>
              <a:rPr lang="en-US" dirty="0"/>
              <a:t>Thanksgiving Address</a:t>
            </a:r>
            <a:br>
              <a:rPr lang="en-US" dirty="0"/>
            </a:br>
            <a:r>
              <a:rPr lang="en-US" i="1" dirty="0" err="1"/>
              <a:t>Gano:nyok</a:t>
            </a:r>
            <a:r>
              <a:rPr lang="en-US" i="1" dirty="0"/>
              <a:t> (ga-NYO-</a:t>
            </a:r>
            <a:r>
              <a:rPr lang="en-US" i="1" dirty="0" err="1"/>
              <a:t>nyok</a:t>
            </a:r>
            <a:r>
              <a:rPr lang="en-US" i="1" dirty="0"/>
              <a:t>)</a:t>
            </a:r>
          </a:p>
        </p:txBody>
      </p:sp>
      <p:sp>
        <p:nvSpPr>
          <p:cNvPr id="3" name="Text Placeholder 2">
            <a:extLst>
              <a:ext uri="{FF2B5EF4-FFF2-40B4-BE49-F238E27FC236}">
                <a16:creationId xmlns:a16="http://schemas.microsoft.com/office/drawing/2014/main" id="{1F0BBD22-A6CF-42D5-9735-E4C7C8D8D4B6}"/>
              </a:ext>
            </a:extLst>
          </p:cNvPr>
          <p:cNvSpPr>
            <a:spLocks noGrp="1"/>
          </p:cNvSpPr>
          <p:nvPr>
            <p:ph type="body" sz="quarter" idx="13"/>
          </p:nvPr>
        </p:nvSpPr>
        <p:spPr>
          <a:xfrm>
            <a:off x="762000" y="1790698"/>
            <a:ext cx="10668000" cy="1765301"/>
          </a:xfrm>
        </p:spPr>
        <p:txBody>
          <a:bodyPr/>
          <a:lstStyle/>
          <a:p>
            <a:r>
              <a:rPr lang="en-US" dirty="0"/>
              <a:t>The Haudenosaunee give thanks daily, not just once a year. They give thanks for all things, from the water and sun to the insects and animals.</a:t>
            </a:r>
          </a:p>
          <a:p>
            <a:endParaRPr lang="en-US" dirty="0"/>
          </a:p>
          <a:p>
            <a:r>
              <a:rPr lang="en-US" dirty="0"/>
              <a:t>The </a:t>
            </a:r>
            <a:r>
              <a:rPr lang="en-US" dirty="0" err="1"/>
              <a:t>Gano:nyok</a:t>
            </a:r>
            <a:r>
              <a:rPr lang="en-US" dirty="0"/>
              <a:t> serves as a reminder to appreciate and acknowledge all things. The words express thanks for fellow human beings, Mother Earth, the moon, stars, sun, water, air, winds, animals, and more.</a:t>
            </a:r>
          </a:p>
          <a:p>
            <a:endParaRPr lang="en-US" dirty="0"/>
          </a:p>
        </p:txBody>
      </p:sp>
      <p:pic>
        <p:nvPicPr>
          <p:cNvPr id="5" name="Picture 4">
            <a:extLst>
              <a:ext uri="{FF2B5EF4-FFF2-40B4-BE49-F238E27FC236}">
                <a16:creationId xmlns:a16="http://schemas.microsoft.com/office/drawing/2014/main" id="{09CF289F-E85A-4349-ABF0-5645E3092C6A}"/>
              </a:ext>
            </a:extLst>
          </p:cNvPr>
          <p:cNvPicPr>
            <a:picLocks noChangeAspect="1"/>
          </p:cNvPicPr>
          <p:nvPr/>
        </p:nvPicPr>
        <p:blipFill>
          <a:blip r:embed="rId2"/>
          <a:stretch>
            <a:fillRect/>
          </a:stretch>
        </p:blipFill>
        <p:spPr>
          <a:xfrm>
            <a:off x="1966912" y="3429000"/>
            <a:ext cx="8258175" cy="2428875"/>
          </a:xfrm>
          <a:prstGeom prst="rect">
            <a:avLst/>
          </a:prstGeom>
        </p:spPr>
      </p:pic>
    </p:spTree>
    <p:extLst>
      <p:ext uri="{BB962C8B-B14F-4D97-AF65-F5344CB8AC3E}">
        <p14:creationId xmlns:p14="http://schemas.microsoft.com/office/powerpoint/2010/main" val="311052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BF91-DC9E-4C3E-99E6-28245908511C}"/>
              </a:ext>
            </a:extLst>
          </p:cNvPr>
          <p:cNvSpPr>
            <a:spLocks noGrp="1"/>
          </p:cNvSpPr>
          <p:nvPr>
            <p:ph type="title"/>
          </p:nvPr>
        </p:nvSpPr>
        <p:spPr>
          <a:xfrm>
            <a:off x="762000" y="101024"/>
            <a:ext cx="10668000" cy="1231106"/>
          </a:xfrm>
        </p:spPr>
        <p:txBody>
          <a:bodyPr/>
          <a:lstStyle/>
          <a:p>
            <a:r>
              <a:rPr lang="en-US" dirty="0"/>
              <a:t>Lacrosse</a:t>
            </a:r>
            <a:br>
              <a:rPr lang="en-US" dirty="0"/>
            </a:br>
            <a:r>
              <a:rPr lang="en-US" i="1" dirty="0" err="1"/>
              <a:t>Tewaarathon</a:t>
            </a:r>
            <a:endParaRPr lang="en-US" i="1" dirty="0"/>
          </a:p>
        </p:txBody>
      </p:sp>
      <p:sp>
        <p:nvSpPr>
          <p:cNvPr id="3" name="Text Placeholder 2">
            <a:extLst>
              <a:ext uri="{FF2B5EF4-FFF2-40B4-BE49-F238E27FC236}">
                <a16:creationId xmlns:a16="http://schemas.microsoft.com/office/drawing/2014/main" id="{B4D1E53C-0AE9-4F0B-B352-3324E3D8F996}"/>
              </a:ext>
            </a:extLst>
          </p:cNvPr>
          <p:cNvSpPr>
            <a:spLocks noGrp="1"/>
          </p:cNvSpPr>
          <p:nvPr>
            <p:ph type="body" sz="quarter" idx="13"/>
          </p:nvPr>
        </p:nvSpPr>
        <p:spPr>
          <a:xfrm>
            <a:off x="762000" y="1790699"/>
            <a:ext cx="6011333" cy="4135968"/>
          </a:xfrm>
        </p:spPr>
        <p:txBody>
          <a:bodyPr/>
          <a:lstStyle/>
          <a:p>
            <a:r>
              <a:rPr lang="en-US" dirty="0"/>
              <a:t>Today, lacrosse is an international team sport played competitively all over the world. This modern game originated with the Haudenosaunee. </a:t>
            </a:r>
          </a:p>
          <a:p>
            <a:endParaRPr lang="en-US" dirty="0"/>
          </a:p>
          <a:p>
            <a:r>
              <a:rPr lang="en-US" dirty="0"/>
              <a:t>Four hundred years ago, explorers to Haudenosaunee territory saw the game of lacrosse being played. </a:t>
            </a:r>
          </a:p>
          <a:p>
            <a:pPr marL="285750" indent="-285750">
              <a:buFont typeface="Arial" panose="020B0604020202020204" pitchFamily="34" charset="0"/>
              <a:buChar char="•"/>
            </a:pPr>
            <a:r>
              <a:rPr lang="en-US" dirty="0"/>
              <a:t>The French Jesuits called the game “la crosse” because it was played with a long stick, which they called a crosse. </a:t>
            </a:r>
          </a:p>
          <a:p>
            <a:endParaRPr lang="en-US" dirty="0"/>
          </a:p>
          <a:p>
            <a:r>
              <a:rPr lang="en-US" dirty="0"/>
              <a:t>Among the Haudenosaunee the game is called </a:t>
            </a:r>
            <a:r>
              <a:rPr lang="en-US" i="1" dirty="0" err="1"/>
              <a:t>Tewaarathon</a:t>
            </a:r>
            <a:r>
              <a:rPr lang="en-US" dirty="0"/>
              <a:t>, which means “they bump hips.”</a:t>
            </a:r>
          </a:p>
          <a:p>
            <a:endParaRPr lang="en-US" dirty="0"/>
          </a:p>
        </p:txBody>
      </p:sp>
      <p:pic>
        <p:nvPicPr>
          <p:cNvPr id="5" name="Picture 4">
            <a:extLst>
              <a:ext uri="{FF2B5EF4-FFF2-40B4-BE49-F238E27FC236}">
                <a16:creationId xmlns:a16="http://schemas.microsoft.com/office/drawing/2014/main" id="{8D6F6D89-BA32-4A10-ACAE-CC1030B6A9AB}"/>
              </a:ext>
            </a:extLst>
          </p:cNvPr>
          <p:cNvPicPr>
            <a:picLocks noChangeAspect="1"/>
          </p:cNvPicPr>
          <p:nvPr/>
        </p:nvPicPr>
        <p:blipFill>
          <a:blip r:embed="rId2"/>
          <a:stretch>
            <a:fillRect/>
          </a:stretch>
        </p:blipFill>
        <p:spPr>
          <a:xfrm>
            <a:off x="7550034" y="0"/>
            <a:ext cx="4102331" cy="6858000"/>
          </a:xfrm>
          <a:prstGeom prst="rect">
            <a:avLst/>
          </a:prstGeom>
        </p:spPr>
      </p:pic>
    </p:spTree>
    <p:extLst>
      <p:ext uri="{BB962C8B-B14F-4D97-AF65-F5344CB8AC3E}">
        <p14:creationId xmlns:p14="http://schemas.microsoft.com/office/powerpoint/2010/main" val="365173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p:txBody>
          <a:bodyPr/>
          <a:lstStyle/>
          <a:p>
            <a:r>
              <a:rPr lang="en-US" dirty="0">
                <a:solidFill>
                  <a:schemeClr val="accent2"/>
                </a:solidFill>
              </a:rPr>
              <a:t>Native American and European Timeline</a:t>
            </a:r>
          </a:p>
        </p:txBody>
      </p:sp>
      <p:sp>
        <p:nvSpPr>
          <p:cNvPr id="10" name="Text Placeholder 9">
            <a:extLst>
              <a:ext uri="{FF2B5EF4-FFF2-40B4-BE49-F238E27FC236}">
                <a16:creationId xmlns:a16="http://schemas.microsoft.com/office/drawing/2014/main" id="{3E90A16C-1235-4DE1-9AE7-2F7599C83F90}"/>
              </a:ext>
            </a:extLst>
          </p:cNvPr>
          <p:cNvSpPr>
            <a:spLocks noGrp="1"/>
          </p:cNvSpPr>
          <p:nvPr>
            <p:ph type="body" sz="quarter" idx="4294967295"/>
          </p:nvPr>
        </p:nvSpPr>
        <p:spPr>
          <a:xfrm>
            <a:off x="762000" y="1600200"/>
            <a:ext cx="10668000" cy="762000"/>
          </a:xfrm>
        </p:spPr>
        <p:txBody>
          <a:bodyPr>
            <a:normAutofit/>
          </a:bodyPr>
          <a:lstStyle/>
          <a:p>
            <a:pPr marL="0" indent="0">
              <a:buNone/>
            </a:pPr>
            <a:r>
              <a:rPr lang="en-US" altLang="en-US" sz="1800" dirty="0">
                <a:solidFill>
                  <a:schemeClr val="accent6">
                    <a:lumMod val="50000"/>
                  </a:schemeClr>
                </a:solidFill>
                <a:latin typeface="+mj-lt"/>
              </a:rPr>
              <a:t>Below is a brief timeline of important Native American and European interactions</a:t>
            </a:r>
            <a:endParaRPr lang="en-US" altLang="en-US" sz="1800" b="0" dirty="0">
              <a:solidFill>
                <a:schemeClr val="accent6">
                  <a:lumMod val="50000"/>
                </a:schemeClr>
              </a:solidFill>
              <a:latin typeface="+mj-lt"/>
            </a:endParaRPr>
          </a:p>
        </p:txBody>
      </p:sp>
      <p:graphicFrame>
        <p:nvGraphicFramePr>
          <p:cNvPr id="7" name="Group 85">
            <a:extLst>
              <a:ext uri="{FF2B5EF4-FFF2-40B4-BE49-F238E27FC236}">
                <a16:creationId xmlns:a16="http://schemas.microsoft.com/office/drawing/2014/main" id="{AD3D3348-39B0-440D-88BE-1A8FA9891931}"/>
              </a:ext>
            </a:extLst>
          </p:cNvPr>
          <p:cNvGraphicFramePr>
            <a:graphicFrameLocks/>
          </p:cNvGraphicFramePr>
          <p:nvPr>
            <p:extLst>
              <p:ext uri="{D42A27DB-BD31-4B8C-83A1-F6EECF244321}">
                <p14:modId xmlns:p14="http://schemas.microsoft.com/office/powerpoint/2010/main" val="2981637676"/>
              </p:ext>
            </p:extLst>
          </p:nvPr>
        </p:nvGraphicFramePr>
        <p:xfrm>
          <a:off x="592667" y="2590800"/>
          <a:ext cx="11057466" cy="3032760"/>
        </p:xfrm>
        <a:graphic>
          <a:graphicData uri="http://schemas.openxmlformats.org/drawingml/2006/table">
            <a:tbl>
              <a:tblPr firstRow="1"/>
              <a:tblGrid>
                <a:gridCol w="1842911">
                  <a:extLst>
                    <a:ext uri="{9D8B030D-6E8A-4147-A177-3AD203B41FA5}">
                      <a16:colId xmlns:a16="http://schemas.microsoft.com/office/drawing/2014/main" val="20000"/>
                    </a:ext>
                  </a:extLst>
                </a:gridCol>
                <a:gridCol w="1842911">
                  <a:extLst>
                    <a:ext uri="{9D8B030D-6E8A-4147-A177-3AD203B41FA5}">
                      <a16:colId xmlns:a16="http://schemas.microsoft.com/office/drawing/2014/main" val="20001"/>
                    </a:ext>
                  </a:extLst>
                </a:gridCol>
                <a:gridCol w="1842911">
                  <a:extLst>
                    <a:ext uri="{9D8B030D-6E8A-4147-A177-3AD203B41FA5}">
                      <a16:colId xmlns:a16="http://schemas.microsoft.com/office/drawing/2014/main" val="20002"/>
                    </a:ext>
                  </a:extLst>
                </a:gridCol>
                <a:gridCol w="1842911">
                  <a:extLst>
                    <a:ext uri="{9D8B030D-6E8A-4147-A177-3AD203B41FA5}">
                      <a16:colId xmlns:a16="http://schemas.microsoft.com/office/drawing/2014/main" val="20003"/>
                    </a:ext>
                  </a:extLst>
                </a:gridCol>
                <a:gridCol w="1842911">
                  <a:extLst>
                    <a:ext uri="{9D8B030D-6E8A-4147-A177-3AD203B41FA5}">
                      <a16:colId xmlns:a16="http://schemas.microsoft.com/office/drawing/2014/main" val="20004"/>
                    </a:ext>
                  </a:extLst>
                </a:gridCol>
                <a:gridCol w="1842911">
                  <a:extLst>
                    <a:ext uri="{9D8B030D-6E8A-4147-A177-3AD203B41FA5}">
                      <a16:colId xmlns:a16="http://schemas.microsoft.com/office/drawing/2014/main" val="20005"/>
                    </a:ext>
                  </a:extLst>
                </a:gridCol>
              </a:tblGrid>
              <a:tr h="54864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accent2"/>
                          </a:solidFill>
                          <a:effectLst/>
                          <a:latin typeface="+mn-lt"/>
                        </a:rPr>
                        <a:t>The Beaver Wars</a:t>
                      </a: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accent2"/>
                          </a:solidFill>
                          <a:effectLst/>
                          <a:latin typeface="+mn-lt"/>
                        </a:rPr>
                        <a:t>The Five-Year War</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accent2"/>
                          </a:solidFill>
                          <a:effectLst/>
                          <a:latin typeface="+mn-lt"/>
                        </a:rPr>
                        <a:t>French Settlement of Erie</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accent2"/>
                          </a:solidFill>
                          <a:effectLst/>
                          <a:latin typeface="+mn-lt"/>
                        </a:rPr>
                        <a:t>Seven Years’ War</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accent2"/>
                          </a:solidFill>
                          <a:effectLst/>
                          <a:latin typeface="+mn-lt"/>
                        </a:rPr>
                        <a:t>American Revolutionary War</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accent2"/>
                          </a:solidFill>
                          <a:effectLst/>
                          <a:latin typeface="+mn-lt"/>
                        </a:rPr>
                        <a:t>The Sullivan Expedition</a:t>
                      </a: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864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1650-1700</a:t>
                      </a: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1653-1658</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1753</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1756-1763</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1775-1783</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1779-1780</a:t>
                      </a: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3736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War between Native American Nations over hunting and trapping territory</a:t>
                      </a:r>
                    </a:p>
                  </a:txBody>
                  <a:tcPr marT="182880"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War between the </a:t>
                      </a:r>
                      <a:r>
                        <a:rPr kumimoji="0" lang="en-US" sz="1400" b="0" i="0" u="none" strike="noStrike" cap="none" normalizeH="0" baseline="0" dirty="0" err="1">
                          <a:ln>
                            <a:noFill/>
                          </a:ln>
                          <a:solidFill>
                            <a:schemeClr val="accent6">
                              <a:lumMod val="50000"/>
                            </a:schemeClr>
                          </a:solidFill>
                          <a:effectLst/>
                          <a:latin typeface="+mn-lt"/>
                        </a:rPr>
                        <a:t>Erielhonan</a:t>
                      </a:r>
                      <a:r>
                        <a:rPr kumimoji="0" lang="en-US" sz="1400" b="0" i="0" u="none" strike="noStrike" cap="none" normalizeH="0" baseline="0" dirty="0">
                          <a:ln>
                            <a:noFill/>
                          </a:ln>
                          <a:solidFill>
                            <a:schemeClr val="accent6">
                              <a:lumMod val="50000"/>
                            </a:schemeClr>
                          </a:solidFill>
                          <a:effectLst/>
                          <a:latin typeface="+mn-lt"/>
                        </a:rPr>
                        <a:t> and the Haudenosaunee</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Building of Fort Presque-isle to prevent encroaching English forces</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Struggle for global primacy between Britain and France; British forces occupy Fort Presque-isle</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American forces pitted against British Loyalist; Native American nations choose sides</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dirty="0">
                          <a:ln>
                            <a:noFill/>
                          </a:ln>
                          <a:solidFill>
                            <a:schemeClr val="accent6">
                              <a:lumMod val="50000"/>
                            </a:schemeClr>
                          </a:solidFill>
                          <a:effectLst/>
                          <a:latin typeface="+mn-lt"/>
                        </a:rPr>
                        <a:t>Cherry Valley and Wyoming Massacres were won by Haudenosaunee and British Loyalists; Gen. George Washington launched massive retaliation</a:t>
                      </a:r>
                    </a:p>
                  </a:txBody>
                  <a:tcPr marT="182880"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576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49F8C2-EF43-46A9-AE9B-EB43FC760A6A}"/>
              </a:ext>
            </a:extLst>
          </p:cNvPr>
          <p:cNvSpPr>
            <a:spLocks noGrp="1"/>
          </p:cNvSpPr>
          <p:nvPr>
            <p:ph type="title"/>
          </p:nvPr>
        </p:nvSpPr>
        <p:spPr/>
        <p:txBody>
          <a:bodyPr/>
          <a:lstStyle/>
          <a:p>
            <a:r>
              <a:rPr lang="en-US" i="1" dirty="0" err="1"/>
              <a:t>Erielhonan</a:t>
            </a:r>
            <a:r>
              <a:rPr lang="en-US" dirty="0"/>
              <a:t> </a:t>
            </a:r>
            <a:br>
              <a:rPr lang="en-US" dirty="0"/>
            </a:br>
            <a:r>
              <a:rPr lang="en-US" dirty="0"/>
              <a:t>(The Erie People)</a:t>
            </a:r>
          </a:p>
          <a:p>
            <a:endParaRPr lang="en-US" dirty="0"/>
          </a:p>
        </p:txBody>
      </p:sp>
      <p:sp>
        <p:nvSpPr>
          <p:cNvPr id="2" name="Text Placeholder 1">
            <a:extLst>
              <a:ext uri="{FF2B5EF4-FFF2-40B4-BE49-F238E27FC236}">
                <a16:creationId xmlns:a16="http://schemas.microsoft.com/office/drawing/2014/main" id="{9B8BBDC7-B590-43B7-BBD0-3A247210E1AC}"/>
              </a:ext>
            </a:extLst>
          </p:cNvPr>
          <p:cNvSpPr>
            <a:spLocks noGrp="1"/>
          </p:cNvSpPr>
          <p:nvPr>
            <p:ph type="body" sz="quarter" idx="11"/>
          </p:nvPr>
        </p:nvSpPr>
        <p:spPr>
          <a:xfrm>
            <a:off x="762000" y="1904999"/>
            <a:ext cx="6477000" cy="4563533"/>
          </a:xfrm>
        </p:spPr>
        <p:txBody>
          <a:bodyPr/>
          <a:lstStyle/>
          <a:p>
            <a:pPr marL="0" indent="0"/>
            <a:r>
              <a:rPr lang="en-US" b="0" dirty="0"/>
              <a:t>Were a Native American people historically living on the south shore of Lake Erie. </a:t>
            </a:r>
          </a:p>
          <a:p>
            <a:pPr marL="342900" indent="-342900">
              <a:buFont typeface="Arial" panose="020B0604020202020204" pitchFamily="34" charset="0"/>
              <a:buChar char="•"/>
            </a:pPr>
            <a:r>
              <a:rPr lang="en-US" b="0" dirty="0"/>
              <a:t>A Haudenosaunee group, they lived in what is now western New York, northwestern Pennsylvania, and northern Ohio before 1658</a:t>
            </a:r>
          </a:p>
          <a:p>
            <a:pPr marL="0" indent="0"/>
            <a:r>
              <a:rPr lang="en-US" b="0" dirty="0"/>
              <a:t>Accepting members of Huron Nation after they were decimated by the Haudenosaunee </a:t>
            </a:r>
          </a:p>
          <a:p>
            <a:pPr marL="0" indent="0"/>
            <a:r>
              <a:rPr lang="en-US" b="0" dirty="0"/>
              <a:t>Beginning in 1653 the Erie launched a preemptive attack on western tribes of the Haudenosaunee </a:t>
            </a:r>
          </a:p>
          <a:p>
            <a:pPr marL="342900" indent="-342900">
              <a:buFont typeface="Arial" panose="020B0604020202020204" pitchFamily="34" charset="0"/>
              <a:buChar char="•"/>
            </a:pPr>
            <a:r>
              <a:rPr lang="en-US" b="0" dirty="0"/>
              <a:t>Did well in the first year of a five-year war</a:t>
            </a:r>
          </a:p>
          <a:p>
            <a:pPr marL="342900" indent="-342900">
              <a:buFont typeface="Arial" panose="020B0604020202020204" pitchFamily="34" charset="0"/>
              <a:buChar char="•"/>
            </a:pPr>
            <a:r>
              <a:rPr lang="en-US" b="0" dirty="0"/>
              <a:t>In following years, their villages were burned as a lesson to those who dared oppose the Haudenosaunee</a:t>
            </a:r>
          </a:p>
          <a:p>
            <a:pPr marL="0" indent="0"/>
            <a:endParaRPr lang="en-US" b="0" dirty="0"/>
          </a:p>
        </p:txBody>
      </p:sp>
    </p:spTree>
    <p:extLst>
      <p:ext uri="{BB962C8B-B14F-4D97-AF65-F5344CB8AC3E}">
        <p14:creationId xmlns:p14="http://schemas.microsoft.com/office/powerpoint/2010/main" val="84623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4FD99B-178C-4161-B7F1-900FED466D70}"/>
              </a:ext>
            </a:extLst>
          </p:cNvPr>
          <p:cNvSpPr>
            <a:spLocks noGrp="1"/>
          </p:cNvSpPr>
          <p:nvPr>
            <p:ph type="body" sz="quarter" idx="11"/>
          </p:nvPr>
        </p:nvSpPr>
        <p:spPr>
          <a:xfrm>
            <a:off x="762000" y="1049867"/>
            <a:ext cx="6477000" cy="5808133"/>
          </a:xfrm>
        </p:spPr>
        <p:txBody>
          <a:bodyPr>
            <a:normAutofit/>
          </a:bodyPr>
          <a:lstStyle/>
          <a:p>
            <a:pPr marL="0" indent="0"/>
            <a:r>
              <a:rPr lang="en-US" b="0" dirty="0"/>
              <a:t>Haudenosaunee warred against Erie and neighboring tribes of The Neutrals and The Tobacco People in 1654</a:t>
            </a:r>
          </a:p>
          <a:p>
            <a:pPr marL="0" indent="0"/>
            <a:r>
              <a:rPr lang="en-US" b="0" dirty="0"/>
              <a:t>By the mid-1650s, the Erie had become a broken tribe. </a:t>
            </a:r>
          </a:p>
          <a:p>
            <a:pPr marL="342900" indent="-342900">
              <a:buFont typeface="Arial" panose="020B0604020202020204" pitchFamily="34" charset="0"/>
              <a:buChar char="•"/>
            </a:pPr>
            <a:r>
              <a:rPr lang="en-US" b="0" dirty="0"/>
              <a:t>Dispersed groups survived a few more decades before being absorbed into the Haudenosaunee, especially the westernmost Seneca nation</a:t>
            </a:r>
          </a:p>
          <a:p>
            <a:pPr marL="0" indent="0"/>
            <a:r>
              <a:rPr lang="en-US" b="0" dirty="0"/>
              <a:t>Descendants?</a:t>
            </a:r>
          </a:p>
          <a:p>
            <a:pPr marL="342900" indent="-342900">
              <a:buFont typeface="Arial" panose="020B0604020202020204" pitchFamily="34" charset="0"/>
              <a:buChar char="•"/>
            </a:pPr>
            <a:r>
              <a:rPr lang="en-US" b="0" dirty="0"/>
              <a:t>Anthropologist Marvin T. Smith theorized that some Erie fled to Virginia, where they were known as </a:t>
            </a:r>
            <a:r>
              <a:rPr lang="en-US" b="0" dirty="0" err="1"/>
              <a:t>Rechahecrian</a:t>
            </a:r>
            <a:r>
              <a:rPr lang="en-US" b="0" dirty="0"/>
              <a:t> and then South Carolina, where they became known as the </a:t>
            </a:r>
            <a:r>
              <a:rPr lang="en-US" b="0" dirty="0" err="1"/>
              <a:t>Westo</a:t>
            </a:r>
            <a:r>
              <a:rPr lang="en-US" b="0" dirty="0"/>
              <a:t>. </a:t>
            </a:r>
          </a:p>
          <a:p>
            <a:pPr marL="342900" indent="-342900">
              <a:buFont typeface="Arial" panose="020B0604020202020204" pitchFamily="34" charset="0"/>
              <a:buChar char="•"/>
            </a:pPr>
            <a:r>
              <a:rPr lang="en-US" b="0" dirty="0"/>
              <a:t>Some were said to flee to Canada. </a:t>
            </a:r>
          </a:p>
          <a:p>
            <a:pPr marL="342900" indent="-342900">
              <a:buFont typeface="Arial" panose="020B0604020202020204" pitchFamily="34" charset="0"/>
              <a:buChar char="•"/>
            </a:pPr>
            <a:r>
              <a:rPr lang="en-US" b="0" dirty="0"/>
              <a:t>Members of other tribes claimed later to be descended from refugees of this defunct culture, who intermarried with other peoples. Among those are members of the Seneca people in Oklahoma and Kansas</a:t>
            </a:r>
          </a:p>
          <a:p>
            <a:pPr marL="0" indent="0"/>
            <a:endParaRPr lang="en-US" b="0" dirty="0"/>
          </a:p>
        </p:txBody>
      </p:sp>
      <p:sp>
        <p:nvSpPr>
          <p:cNvPr id="3" name="Title 2">
            <a:extLst>
              <a:ext uri="{FF2B5EF4-FFF2-40B4-BE49-F238E27FC236}">
                <a16:creationId xmlns:a16="http://schemas.microsoft.com/office/drawing/2014/main" id="{3BD68238-5A83-411C-A9A4-B89F237CCE23}"/>
              </a:ext>
            </a:extLst>
          </p:cNvPr>
          <p:cNvSpPr>
            <a:spLocks noGrp="1"/>
          </p:cNvSpPr>
          <p:nvPr>
            <p:ph type="title"/>
          </p:nvPr>
        </p:nvSpPr>
        <p:spPr>
          <a:xfrm>
            <a:off x="762000" y="165629"/>
            <a:ext cx="6477000" cy="1189038"/>
          </a:xfrm>
        </p:spPr>
        <p:txBody>
          <a:bodyPr/>
          <a:lstStyle/>
          <a:p>
            <a:r>
              <a:rPr lang="en-US" dirty="0"/>
              <a:t>The End of the </a:t>
            </a:r>
            <a:r>
              <a:rPr lang="en-US" dirty="0" err="1"/>
              <a:t>Erielhonan</a:t>
            </a:r>
            <a:endParaRPr lang="en-US" dirty="0"/>
          </a:p>
        </p:txBody>
      </p:sp>
    </p:spTree>
    <p:extLst>
      <p:ext uri="{BB962C8B-B14F-4D97-AF65-F5344CB8AC3E}">
        <p14:creationId xmlns:p14="http://schemas.microsoft.com/office/powerpoint/2010/main" val="347581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2690E1-2232-4DE7-8E0F-ED7C3725B53A}"/>
              </a:ext>
            </a:extLst>
          </p:cNvPr>
          <p:cNvSpPr>
            <a:spLocks noGrp="1"/>
          </p:cNvSpPr>
          <p:nvPr>
            <p:ph type="body" sz="quarter" idx="11"/>
          </p:nvPr>
        </p:nvSpPr>
        <p:spPr/>
        <p:txBody>
          <a:bodyPr>
            <a:normAutofit/>
          </a:bodyPr>
          <a:lstStyle/>
          <a:p>
            <a:pPr marL="0" indent="0"/>
            <a:r>
              <a:rPr lang="en-US" b="0" dirty="0"/>
              <a:t>Because the Erie were located further from the coastal areas of early European exploration, they had little direct contact with Europeans.</a:t>
            </a:r>
          </a:p>
          <a:p>
            <a:pPr marL="342900" indent="-342900">
              <a:buFont typeface="Arial" panose="020B0604020202020204" pitchFamily="34" charset="0"/>
              <a:buChar char="•"/>
            </a:pPr>
            <a:r>
              <a:rPr lang="en-US" b="0" dirty="0"/>
              <a:t>Jesuit missionaries in Canada referred to them in historic records after learning more about them during the Beaver Wars</a:t>
            </a:r>
          </a:p>
          <a:p>
            <a:pPr marL="342900" indent="-342900">
              <a:buFont typeface="Arial" panose="020B0604020202020204" pitchFamily="34" charset="0"/>
              <a:buChar char="•"/>
            </a:pPr>
            <a:r>
              <a:rPr lang="en-US" b="0" dirty="0"/>
              <a:t>What little is known about them has been derived from oral history of other Native American tribes, archaeology, and comparisons with other Haudenosaunee peoples</a:t>
            </a:r>
          </a:p>
          <a:p>
            <a:endParaRPr lang="en-US" b="0" dirty="0"/>
          </a:p>
        </p:txBody>
      </p:sp>
      <p:sp>
        <p:nvSpPr>
          <p:cNvPr id="3" name="Title 2">
            <a:extLst>
              <a:ext uri="{FF2B5EF4-FFF2-40B4-BE49-F238E27FC236}">
                <a16:creationId xmlns:a16="http://schemas.microsoft.com/office/drawing/2014/main" id="{C2505740-411B-44BE-94DF-71039EA9CF25}"/>
              </a:ext>
            </a:extLst>
          </p:cNvPr>
          <p:cNvSpPr>
            <a:spLocks noGrp="1"/>
          </p:cNvSpPr>
          <p:nvPr>
            <p:ph type="title"/>
          </p:nvPr>
        </p:nvSpPr>
        <p:spPr/>
        <p:txBody>
          <a:bodyPr/>
          <a:lstStyle/>
          <a:p>
            <a:r>
              <a:rPr lang="en-US" dirty="0"/>
              <a:t>A Mysterious People</a:t>
            </a:r>
          </a:p>
        </p:txBody>
      </p:sp>
    </p:spTree>
    <p:extLst>
      <p:ext uri="{BB962C8B-B14F-4D97-AF65-F5344CB8AC3E}">
        <p14:creationId xmlns:p14="http://schemas.microsoft.com/office/powerpoint/2010/main" val="57083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79D3CC-2E70-4D66-BBD4-FDE7DCD38D0E}"/>
              </a:ext>
            </a:extLst>
          </p:cNvPr>
          <p:cNvSpPr>
            <a:spLocks noGrp="1"/>
          </p:cNvSpPr>
          <p:nvPr>
            <p:ph type="body" sz="quarter" idx="11"/>
          </p:nvPr>
        </p:nvSpPr>
        <p:spPr>
          <a:xfrm>
            <a:off x="762000" y="1905000"/>
            <a:ext cx="6477000" cy="3911338"/>
          </a:xfrm>
        </p:spPr>
        <p:txBody>
          <a:bodyPr>
            <a:normAutofit/>
          </a:bodyPr>
          <a:lstStyle/>
          <a:p>
            <a:pPr marL="0" indent="0"/>
            <a:r>
              <a:rPr lang="en-US" b="0" dirty="0"/>
              <a:t>An extended systematic military campaign conducted by the United States during the American Revolutionary War against Loyalists and the Six Nations of the Haudenosaunee which had sided with the British. </a:t>
            </a:r>
          </a:p>
          <a:p>
            <a:pPr marL="0" indent="0"/>
            <a:endParaRPr lang="en-US" b="0" dirty="0"/>
          </a:p>
          <a:p>
            <a:pPr marL="0" indent="0"/>
            <a:r>
              <a:rPr lang="en-US" b="0" dirty="0"/>
              <a:t>It has been described by some historians as a genocide due to the magnitude and totality of its violence towards and destruction of the Haudenosaunee.</a:t>
            </a:r>
          </a:p>
          <a:p>
            <a:pPr marL="0" indent="0"/>
            <a:endParaRPr lang="en-US" b="0" dirty="0"/>
          </a:p>
          <a:p>
            <a:pPr marL="0" indent="0"/>
            <a:r>
              <a:rPr lang="en-US" b="0" dirty="0"/>
              <a:t>Destroyed more than 40 Haudenosaunee villages and stores of winter crops, breaking the power of the six nations in New York all the way to the Great Lakes.</a:t>
            </a:r>
          </a:p>
        </p:txBody>
      </p:sp>
      <p:sp>
        <p:nvSpPr>
          <p:cNvPr id="3" name="Title 2">
            <a:extLst>
              <a:ext uri="{FF2B5EF4-FFF2-40B4-BE49-F238E27FC236}">
                <a16:creationId xmlns:a16="http://schemas.microsoft.com/office/drawing/2014/main" id="{B53D2F3C-0736-4912-A214-BC01A4721CAD}"/>
              </a:ext>
            </a:extLst>
          </p:cNvPr>
          <p:cNvSpPr>
            <a:spLocks noGrp="1"/>
          </p:cNvSpPr>
          <p:nvPr>
            <p:ph type="title"/>
          </p:nvPr>
        </p:nvSpPr>
        <p:spPr/>
        <p:txBody>
          <a:bodyPr/>
          <a:lstStyle/>
          <a:p>
            <a:r>
              <a:rPr lang="en-US" dirty="0"/>
              <a:t>The Sullivan Expedition</a:t>
            </a:r>
          </a:p>
        </p:txBody>
      </p:sp>
    </p:spTree>
    <p:extLst>
      <p:ext uri="{BB962C8B-B14F-4D97-AF65-F5344CB8AC3E}">
        <p14:creationId xmlns:p14="http://schemas.microsoft.com/office/powerpoint/2010/main" val="17959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D6BB622-CE64-4234-8CC5-BEFD271EE344}"/>
              </a:ext>
            </a:extLst>
          </p:cNvPr>
          <p:cNvPicPr>
            <a:picLocks noChangeAspect="1"/>
          </p:cNvPicPr>
          <p:nvPr/>
        </p:nvPicPr>
        <p:blipFill>
          <a:blip r:embed="rId2"/>
          <a:stretch>
            <a:fillRect/>
          </a:stretch>
        </p:blipFill>
        <p:spPr>
          <a:xfrm>
            <a:off x="33867" y="0"/>
            <a:ext cx="10930466" cy="6260176"/>
          </a:xfrm>
          <a:prstGeom prst="rect">
            <a:avLst/>
          </a:prstGeom>
        </p:spPr>
      </p:pic>
      <p:sp>
        <p:nvSpPr>
          <p:cNvPr id="8" name="TextBox 7">
            <a:extLst>
              <a:ext uri="{FF2B5EF4-FFF2-40B4-BE49-F238E27FC236}">
                <a16:creationId xmlns:a16="http://schemas.microsoft.com/office/drawing/2014/main" id="{FD2335F5-1183-4CF0-B926-2EE4C9DBCBDF}"/>
              </a:ext>
            </a:extLst>
          </p:cNvPr>
          <p:cNvSpPr txBox="1"/>
          <p:nvPr/>
        </p:nvSpPr>
        <p:spPr>
          <a:xfrm>
            <a:off x="8940800" y="1289953"/>
            <a:ext cx="3251200" cy="4278094"/>
          </a:xfrm>
          <a:prstGeom prst="rect">
            <a:avLst/>
          </a:prstGeom>
          <a:solidFill>
            <a:srgbClr val="F0E6DC"/>
          </a:solidFill>
          <a:ln w="19050">
            <a:solidFill>
              <a:schemeClr val="bg1"/>
            </a:solidFill>
          </a:ln>
        </p:spPr>
        <p:txBody>
          <a:bodyPr wrap="square">
            <a:spAutoFit/>
          </a:bodyPr>
          <a:lstStyle/>
          <a:p>
            <a:r>
              <a:rPr lang="en-US" sz="1600" dirty="0">
                <a:solidFill>
                  <a:schemeClr val="accent2">
                    <a:lumMod val="50000"/>
                  </a:schemeClr>
                </a:solidFill>
              </a:rPr>
              <a:t>Orders of George Washington to General John Sullivan, at Head-Quarters (May 31, 1779)</a:t>
            </a:r>
          </a:p>
          <a:p>
            <a:endParaRPr lang="en-US" sz="1600" dirty="0">
              <a:solidFill>
                <a:schemeClr val="accent2">
                  <a:lumMod val="50000"/>
                </a:schemeClr>
              </a:solidFill>
            </a:endParaRPr>
          </a:p>
          <a:p>
            <a:r>
              <a:rPr lang="en-US" sz="1600" dirty="0">
                <a:solidFill>
                  <a:schemeClr val="accent2">
                    <a:lumMod val="50000"/>
                  </a:schemeClr>
                </a:solidFill>
              </a:rPr>
              <a:t>“The Expedition you are appointed to command is to be directed against the hostile tribes of the Six Nations of Indians, with their associates and adherents. The immediate objects are the total destruction and devastation of their settlements, and the capture of as many prisoners of every age and sex as possible. It will be essential to ruin their crops now in the ground and prevent their planting more.”</a:t>
            </a:r>
          </a:p>
        </p:txBody>
      </p:sp>
    </p:spTree>
    <p:extLst>
      <p:ext uri="{BB962C8B-B14F-4D97-AF65-F5344CB8AC3E}">
        <p14:creationId xmlns:p14="http://schemas.microsoft.com/office/powerpoint/2010/main" val="400937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6504DE-4F83-437F-BDB6-306374C31C9C}"/>
              </a:ext>
            </a:extLst>
          </p:cNvPr>
          <p:cNvSpPr>
            <a:spLocks noGrp="1"/>
          </p:cNvSpPr>
          <p:nvPr>
            <p:ph type="title"/>
          </p:nvPr>
        </p:nvSpPr>
        <p:spPr/>
        <p:txBody>
          <a:bodyPr/>
          <a:lstStyle/>
          <a:p>
            <a:r>
              <a:rPr lang="en-US" dirty="0"/>
              <a:t>Introduction</a:t>
            </a:r>
          </a:p>
          <a:p>
            <a:endParaRPr lang="en-US" dirty="0"/>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2000" y="1733550"/>
            <a:ext cx="6477000" cy="3276600"/>
          </a:xfrm>
        </p:spPr>
        <p:txBody>
          <a:bodyPr vert="horz" lIns="91440" tIns="45720" rIns="91440" bIns="45720" rtlCol="0" anchor="t">
            <a:normAutofit fontScale="92500" lnSpcReduction="10000"/>
          </a:bodyPr>
          <a:lstStyle/>
          <a:p>
            <a:pPr marL="0" indent="0" fontAlgn="auto">
              <a:spcAft>
                <a:spcPts val="0"/>
              </a:spcAft>
              <a:buNone/>
            </a:pPr>
            <a:r>
              <a:rPr lang="en-US" altLang="en-US" sz="1800" dirty="0"/>
              <a:t>The Iroquois Nation</a:t>
            </a:r>
            <a:endParaRPr lang="en-US" altLang="en-US" sz="1800" b="1" dirty="0">
              <a:solidFill>
                <a:schemeClr val="accent6">
                  <a:lumMod val="50000"/>
                </a:schemeClr>
              </a:solidFill>
            </a:endParaRPr>
          </a:p>
          <a:p>
            <a:pPr marL="285750" indent="-285750" fontAlgn="auto">
              <a:spcAft>
                <a:spcPts val="0"/>
              </a:spcAft>
              <a:buFont typeface="Arial" panose="020B0604020202020204" pitchFamily="34" charset="0"/>
              <a:buChar char="•"/>
            </a:pPr>
            <a:r>
              <a:rPr lang="en-US" altLang="en-US" sz="1800" b="0" dirty="0">
                <a:solidFill>
                  <a:schemeClr val="accent6">
                    <a:lumMod val="50000"/>
                  </a:schemeClr>
                </a:solidFill>
              </a:rPr>
              <a:t>“Iroquois” is a French variant on the term for “snake”</a:t>
            </a:r>
          </a:p>
          <a:p>
            <a:pPr marL="285750" indent="-285750" fontAlgn="auto">
              <a:spcAft>
                <a:spcPts val="0"/>
              </a:spcAft>
              <a:buFont typeface="Arial" panose="020B0604020202020204" pitchFamily="34" charset="0"/>
              <a:buChar char="•"/>
            </a:pPr>
            <a:r>
              <a:rPr lang="en-US" altLang="en-US" sz="1800" b="0" dirty="0"/>
              <a:t>Originally, and currently, called the Haudenosaunee</a:t>
            </a:r>
          </a:p>
          <a:p>
            <a:pPr marL="801688" lvl="2" indent="-285750"/>
            <a:r>
              <a:rPr lang="en-US" altLang="en-US" sz="1500" b="0" dirty="0">
                <a:solidFill>
                  <a:schemeClr val="accent6">
                    <a:lumMod val="50000"/>
                  </a:schemeClr>
                </a:solidFill>
              </a:rPr>
              <a:t>Also known as the Haudenosaunee Confederacy</a:t>
            </a:r>
          </a:p>
          <a:p>
            <a:pPr marL="285750" indent="-285750" fontAlgn="auto">
              <a:spcAft>
                <a:spcPts val="0"/>
              </a:spcAft>
              <a:buFont typeface="Arial" panose="020B0604020202020204" pitchFamily="34" charset="0"/>
              <a:buChar char="•"/>
            </a:pPr>
            <a:r>
              <a:rPr lang="en-US" altLang="en-US" sz="1800" b="0" dirty="0">
                <a:solidFill>
                  <a:schemeClr val="accent6">
                    <a:lumMod val="50000"/>
                  </a:schemeClr>
                </a:solidFill>
              </a:rPr>
              <a:t>Their culture is dynamic and has changed over time</a:t>
            </a:r>
          </a:p>
          <a:p>
            <a:pPr marL="0" indent="0" fontAlgn="auto">
              <a:spcAft>
                <a:spcPts val="0"/>
              </a:spcAft>
              <a:buNone/>
            </a:pPr>
            <a:r>
              <a:rPr lang="en-US" altLang="en-US" sz="1800" dirty="0"/>
              <a:t>The Six Nations</a:t>
            </a:r>
            <a:endParaRPr lang="en-US" altLang="en-US" sz="1800" b="1" dirty="0">
              <a:solidFill>
                <a:schemeClr val="accent6">
                  <a:lumMod val="50000"/>
                </a:schemeClr>
              </a:solidFill>
            </a:endParaRPr>
          </a:p>
          <a:p>
            <a:pPr marL="285750" indent="-285750" fontAlgn="auto">
              <a:spcAft>
                <a:spcPts val="0"/>
              </a:spcAft>
              <a:buFont typeface="Arial" panose="020B0604020202020204" pitchFamily="34" charset="0"/>
              <a:buChar char="•"/>
            </a:pPr>
            <a:r>
              <a:rPr lang="en-US" altLang="en-US" sz="1800" b="0" dirty="0"/>
              <a:t>Mohawk, Oneida, Cayuga, Seneca, Onondaga, and Tuscarora</a:t>
            </a:r>
          </a:p>
          <a:p>
            <a:pPr marL="285750" indent="-285750" fontAlgn="auto">
              <a:spcAft>
                <a:spcPts val="0"/>
              </a:spcAft>
              <a:buFont typeface="Arial" panose="020B0604020202020204" pitchFamily="34" charset="0"/>
              <a:buChar char="•"/>
            </a:pPr>
            <a:r>
              <a:rPr lang="en-US" altLang="en-US" sz="1800" b="0" dirty="0">
                <a:solidFill>
                  <a:schemeClr val="accent6">
                    <a:lumMod val="50000"/>
                  </a:schemeClr>
                </a:solidFill>
              </a:rPr>
              <a:t>Each has own language similar to all Haudenosaunee</a:t>
            </a:r>
          </a:p>
          <a:p>
            <a:pPr marL="285750" indent="-285750" fontAlgn="auto">
              <a:spcAft>
                <a:spcPts val="0"/>
              </a:spcAft>
              <a:buFont typeface="Arial" panose="020B0604020202020204" pitchFamily="34" charset="0"/>
              <a:buChar char="•"/>
            </a:pPr>
            <a:r>
              <a:rPr lang="en-US" altLang="en-US" sz="1800" b="0" dirty="0"/>
              <a:t>Many traditional terminology provided through presentation in Seneca Nation pronunciation</a:t>
            </a:r>
            <a:endParaRPr lang="en-US" altLang="en-US" sz="1800" b="0" dirty="0">
              <a:solidFill>
                <a:schemeClr val="accent6">
                  <a:lumMod val="50000"/>
                </a:schemeClr>
              </a:solidFill>
            </a:endParaRPr>
          </a:p>
        </p:txBody>
      </p:sp>
      <p:pic>
        <p:nvPicPr>
          <p:cNvPr id="4" name="Picture 3">
            <a:extLst>
              <a:ext uri="{FF2B5EF4-FFF2-40B4-BE49-F238E27FC236}">
                <a16:creationId xmlns:a16="http://schemas.microsoft.com/office/drawing/2014/main" id="{A29DD069-EC9E-4C64-9F10-CE7B5A1F7B78}"/>
              </a:ext>
            </a:extLst>
          </p:cNvPr>
          <p:cNvPicPr>
            <a:picLocks noChangeAspect="1"/>
          </p:cNvPicPr>
          <p:nvPr/>
        </p:nvPicPr>
        <p:blipFill>
          <a:blip r:embed="rId2"/>
          <a:stretch>
            <a:fillRect/>
          </a:stretch>
        </p:blipFill>
        <p:spPr>
          <a:xfrm>
            <a:off x="762000" y="5124450"/>
            <a:ext cx="6181725" cy="1733550"/>
          </a:xfrm>
          <a:prstGeom prst="rect">
            <a:avLst/>
          </a:prstGeom>
        </p:spPr>
      </p:pic>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7B43BD-A8AB-413B-9146-4F2659B567D8}"/>
              </a:ext>
            </a:extLst>
          </p:cNvPr>
          <p:cNvSpPr>
            <a:spLocks noGrp="1"/>
          </p:cNvSpPr>
          <p:nvPr>
            <p:ph type="body" sz="quarter" idx="11"/>
          </p:nvPr>
        </p:nvSpPr>
        <p:spPr>
          <a:xfrm>
            <a:off x="762000" y="1735666"/>
            <a:ext cx="6477000" cy="4237040"/>
          </a:xfrm>
        </p:spPr>
        <p:txBody>
          <a:bodyPr>
            <a:normAutofit fontScale="92500" lnSpcReduction="10000"/>
          </a:bodyPr>
          <a:lstStyle/>
          <a:p>
            <a:pPr marL="0" indent="0"/>
            <a:r>
              <a:rPr lang="en-US" b="0" dirty="0"/>
              <a:t>Present day Erie would have been situated in a disputed triangle of land that was claimed by the states of New York, Pennsylvania, and Massachusetts. </a:t>
            </a:r>
          </a:p>
          <a:p>
            <a:pPr marL="342900" indent="-342900">
              <a:buFont typeface="Arial" panose="020B0604020202020204" pitchFamily="34" charset="0"/>
              <a:buChar char="•"/>
            </a:pPr>
            <a:r>
              <a:rPr lang="en-US" b="0" dirty="0"/>
              <a:t>The Six Nations of the Haudenosaunee released the land to Pennsylvania in January 1789 for payments of $2,000 from Pennsylvania and $1,200 from the federal government. </a:t>
            </a:r>
          </a:p>
          <a:p>
            <a:pPr marL="342900" indent="-342900">
              <a:buFont typeface="Arial" panose="020B0604020202020204" pitchFamily="34" charset="0"/>
              <a:buChar char="•"/>
            </a:pPr>
            <a:r>
              <a:rPr lang="en-US" b="0" dirty="0"/>
              <a:t>The Seneca Nation separately settled land claims against Pennsylvania in February 1791 for the sum of $800</a:t>
            </a:r>
          </a:p>
          <a:p>
            <a:pPr marL="342900" indent="-342900">
              <a:buFont typeface="Arial" panose="020B0604020202020204" pitchFamily="34" charset="0"/>
              <a:buChar char="•"/>
            </a:pPr>
            <a:r>
              <a:rPr lang="en-US" b="0" dirty="0"/>
              <a:t>Officially became part of Pennsylvania on 3 March 1792, after Connecticut, Massachusetts, and New York released their claims to the federal government </a:t>
            </a:r>
          </a:p>
          <a:p>
            <a:pPr marL="1257300" lvl="2" indent="-342900"/>
            <a:r>
              <a:rPr lang="en-US" b="0" dirty="0">
                <a:solidFill>
                  <a:schemeClr val="accent6">
                    <a:lumMod val="50000"/>
                  </a:schemeClr>
                </a:solidFill>
              </a:rPr>
              <a:t>Sold the land to Pennsylvania for $151,600 in Continental certificates. </a:t>
            </a:r>
          </a:p>
          <a:p>
            <a:pPr marL="0" indent="0"/>
            <a:endParaRPr lang="en-US" b="0" dirty="0"/>
          </a:p>
        </p:txBody>
      </p:sp>
      <p:sp>
        <p:nvSpPr>
          <p:cNvPr id="3" name="Title 2">
            <a:extLst>
              <a:ext uri="{FF2B5EF4-FFF2-40B4-BE49-F238E27FC236}">
                <a16:creationId xmlns:a16="http://schemas.microsoft.com/office/drawing/2014/main" id="{9BC2AEB7-44C2-4D8A-A0C7-848A6999D547}"/>
              </a:ext>
            </a:extLst>
          </p:cNvPr>
          <p:cNvSpPr>
            <a:spLocks noGrp="1"/>
          </p:cNvSpPr>
          <p:nvPr>
            <p:ph type="title"/>
          </p:nvPr>
        </p:nvSpPr>
        <p:spPr/>
        <p:txBody>
          <a:bodyPr/>
          <a:lstStyle/>
          <a:p>
            <a:r>
              <a:rPr lang="en-US" dirty="0"/>
              <a:t>The Erie Triangle Dispute</a:t>
            </a:r>
          </a:p>
        </p:txBody>
      </p:sp>
    </p:spTree>
    <p:extLst>
      <p:ext uri="{BB962C8B-B14F-4D97-AF65-F5344CB8AC3E}">
        <p14:creationId xmlns:p14="http://schemas.microsoft.com/office/powerpoint/2010/main" val="187577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D03B27-EAF4-48F8-B5BF-B2E7F37632C5}"/>
              </a:ext>
            </a:extLst>
          </p:cNvPr>
          <p:cNvPicPr>
            <a:picLocks noChangeAspect="1"/>
          </p:cNvPicPr>
          <p:nvPr/>
        </p:nvPicPr>
        <p:blipFill>
          <a:blip r:embed="rId2"/>
          <a:stretch>
            <a:fillRect/>
          </a:stretch>
        </p:blipFill>
        <p:spPr>
          <a:xfrm>
            <a:off x="1688815" y="161020"/>
            <a:ext cx="8814370" cy="5896280"/>
          </a:xfrm>
          <a:prstGeom prst="rect">
            <a:avLst/>
          </a:prstGeom>
        </p:spPr>
      </p:pic>
      <p:sp>
        <p:nvSpPr>
          <p:cNvPr id="2" name="TextBox 1">
            <a:extLst>
              <a:ext uri="{FF2B5EF4-FFF2-40B4-BE49-F238E27FC236}">
                <a16:creationId xmlns:a16="http://schemas.microsoft.com/office/drawing/2014/main" id="{AEC4C9B5-A817-4DD4-AA78-59FC604B97C1}"/>
              </a:ext>
            </a:extLst>
          </p:cNvPr>
          <p:cNvSpPr txBox="1"/>
          <p:nvPr/>
        </p:nvSpPr>
        <p:spPr>
          <a:xfrm>
            <a:off x="9945278" y="3504414"/>
            <a:ext cx="1970202" cy="2800767"/>
          </a:xfrm>
          <a:prstGeom prst="rect">
            <a:avLst/>
          </a:prstGeom>
          <a:solidFill>
            <a:schemeClr val="accent6">
              <a:lumMod val="40000"/>
              <a:lumOff val="60000"/>
            </a:schemeClr>
          </a:solidFill>
          <a:ln w="19050">
            <a:solidFill>
              <a:schemeClr val="bg1"/>
            </a:solidFill>
          </a:ln>
        </p:spPr>
        <p:txBody>
          <a:bodyPr wrap="square" rtlCol="0">
            <a:spAutoFit/>
          </a:bodyPr>
          <a:lstStyle/>
          <a:p>
            <a:r>
              <a:rPr lang="en-US" sz="1600" dirty="0">
                <a:solidFill>
                  <a:schemeClr val="accent6">
                    <a:lumMod val="50000"/>
                  </a:schemeClr>
                </a:solidFill>
              </a:rPr>
              <a:t>The Erie Triangle is located at an advantageous trading position. This map was created after the triangle became Pennsylvanian land by the famous land surveyor Andrew Ellicott.</a:t>
            </a:r>
          </a:p>
        </p:txBody>
      </p:sp>
    </p:spTree>
    <p:extLst>
      <p:ext uri="{BB962C8B-B14F-4D97-AF65-F5344CB8AC3E}">
        <p14:creationId xmlns:p14="http://schemas.microsoft.com/office/powerpoint/2010/main" val="267655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60BC-F2C2-4E3E-B238-8214C46CB60C}"/>
              </a:ext>
            </a:extLst>
          </p:cNvPr>
          <p:cNvSpPr>
            <a:spLocks noGrp="1"/>
          </p:cNvSpPr>
          <p:nvPr>
            <p:ph type="title"/>
          </p:nvPr>
        </p:nvSpPr>
        <p:spPr>
          <a:xfrm>
            <a:off x="5140739" y="237068"/>
            <a:ext cx="6477000" cy="1189037"/>
          </a:xfrm>
        </p:spPr>
        <p:txBody>
          <a:bodyPr/>
          <a:lstStyle/>
          <a:p>
            <a:r>
              <a:rPr lang="en-US" dirty="0"/>
              <a:t>The Story of Cornplanter, Seneca Chief </a:t>
            </a:r>
            <a:r>
              <a:rPr lang="en-US" i="1" dirty="0"/>
              <a:t>(</a:t>
            </a:r>
            <a:r>
              <a:rPr lang="en-US" i="1" dirty="0" err="1"/>
              <a:t>Gyantwahia</a:t>
            </a:r>
            <a:r>
              <a:rPr lang="en-US" i="1" dirty="0"/>
              <a:t>)</a:t>
            </a:r>
            <a:endParaRPr lang="en-US" dirty="0"/>
          </a:p>
          <a:p>
            <a:endParaRPr lang="en-US" dirty="0"/>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5072514" y="1904999"/>
            <a:ext cx="6604229" cy="4715933"/>
          </a:xfrm>
        </p:spPr>
        <p:txBody>
          <a:bodyPr vert="horz" lIns="91440" tIns="45720" rIns="91440" bIns="45720" rtlCol="0" anchor="t">
            <a:normAutofit fontScale="92500" lnSpcReduction="10000"/>
          </a:bodyPr>
          <a:lstStyle/>
          <a:p>
            <a:pPr marL="0" indent="0"/>
            <a:r>
              <a:rPr lang="en-US" sz="1800" b="0" dirty="0"/>
              <a:t>His mother was of the Seneca Nation and his father a Dutch trader</a:t>
            </a:r>
          </a:p>
          <a:p>
            <a:pPr marL="285750" indent="-285750">
              <a:buFont typeface="Arial" panose="020B0604020202020204" pitchFamily="34" charset="0"/>
              <a:buChar char="•"/>
            </a:pPr>
            <a:r>
              <a:rPr lang="en-US" sz="1800" b="0" dirty="0"/>
              <a:t>Became a leader in the Seneca Nation</a:t>
            </a:r>
          </a:p>
          <a:p>
            <a:pPr marL="0" indent="0"/>
            <a:r>
              <a:rPr lang="en-US" sz="1800" b="0" dirty="0"/>
              <a:t>Believed in maintaining neutrality during American Revolution, but when Haudenosaunee voted to side with British Loyalists, he became a prominent War Chief</a:t>
            </a:r>
          </a:p>
          <a:p>
            <a:pPr marL="0" indent="0"/>
            <a:r>
              <a:rPr lang="en-US" sz="1800" b="0" dirty="0"/>
              <a:t>Helped win Cherry Hill and Wyoming Massacres</a:t>
            </a:r>
          </a:p>
          <a:p>
            <a:pPr marL="0" indent="0"/>
            <a:r>
              <a:rPr lang="en-US" sz="1800" b="0" dirty="0"/>
              <a:t>Gen. Washington decimated Haudenosaunee in response with the Sullivan Expedition</a:t>
            </a:r>
          </a:p>
          <a:p>
            <a:pPr marL="0" indent="0"/>
            <a:r>
              <a:rPr lang="en-US" sz="1800" b="0" dirty="0"/>
              <a:t>Became negotiator between US government and Haudenosaunee</a:t>
            </a:r>
          </a:p>
          <a:p>
            <a:pPr marL="0" indent="0"/>
            <a:r>
              <a:rPr lang="en-US" sz="1800" b="0" dirty="0"/>
              <a:t>Was awarded a land grant in Warren County near the Allegheny River for his negotiations</a:t>
            </a:r>
          </a:p>
          <a:p>
            <a:pPr marL="0" indent="0"/>
            <a:r>
              <a:rPr lang="en-US" sz="1800" b="0" dirty="0"/>
              <a:t>Abolished Quaker ways after treatment of Native people became too grotesque</a:t>
            </a:r>
          </a:p>
          <a:p>
            <a:pPr marL="0" indent="0"/>
            <a:r>
              <a:rPr lang="en-US" sz="1800" b="0" dirty="0"/>
              <a:t>Disputed sale of Erie Triangle</a:t>
            </a:r>
          </a:p>
          <a:p>
            <a:pPr marL="0" indent="0"/>
            <a:r>
              <a:rPr lang="en-US" sz="1800" b="0" dirty="0"/>
              <a:t>Buried on his land; remains and monument moved to higher ground when Kinzua Dam was built</a:t>
            </a:r>
          </a:p>
        </p:txBody>
      </p:sp>
      <p:pic>
        <p:nvPicPr>
          <p:cNvPr id="5" name="Picture 4">
            <a:extLst>
              <a:ext uri="{FF2B5EF4-FFF2-40B4-BE49-F238E27FC236}">
                <a16:creationId xmlns:a16="http://schemas.microsoft.com/office/drawing/2014/main" id="{95DBAC51-F058-4613-B001-77962B9EE422}"/>
              </a:ext>
            </a:extLst>
          </p:cNvPr>
          <p:cNvPicPr>
            <a:picLocks noChangeAspect="1"/>
          </p:cNvPicPr>
          <p:nvPr/>
        </p:nvPicPr>
        <p:blipFill>
          <a:blip r:embed="rId2"/>
          <a:stretch>
            <a:fillRect/>
          </a:stretch>
        </p:blipFill>
        <p:spPr>
          <a:xfrm>
            <a:off x="140735" y="237068"/>
            <a:ext cx="3372671" cy="4080932"/>
          </a:xfrm>
          <a:prstGeom prst="rect">
            <a:avLst/>
          </a:prstGeom>
        </p:spPr>
      </p:pic>
      <p:pic>
        <p:nvPicPr>
          <p:cNvPr id="7" name="Picture 6">
            <a:extLst>
              <a:ext uri="{FF2B5EF4-FFF2-40B4-BE49-F238E27FC236}">
                <a16:creationId xmlns:a16="http://schemas.microsoft.com/office/drawing/2014/main" id="{4A2BF997-05B9-42DD-8A80-AB9EF353DDD7}"/>
              </a:ext>
            </a:extLst>
          </p:cNvPr>
          <p:cNvPicPr>
            <a:picLocks noChangeAspect="1"/>
          </p:cNvPicPr>
          <p:nvPr/>
        </p:nvPicPr>
        <p:blipFill>
          <a:blip r:embed="rId3"/>
          <a:stretch>
            <a:fillRect/>
          </a:stretch>
        </p:blipFill>
        <p:spPr>
          <a:xfrm>
            <a:off x="1407195" y="3606799"/>
            <a:ext cx="3363988" cy="3014133"/>
          </a:xfrm>
          <a:prstGeom prst="rect">
            <a:avLst/>
          </a:prstGeom>
        </p:spPr>
      </p:pic>
    </p:spTree>
    <p:extLst>
      <p:ext uri="{BB962C8B-B14F-4D97-AF65-F5344CB8AC3E}">
        <p14:creationId xmlns:p14="http://schemas.microsoft.com/office/powerpoint/2010/main" val="39478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C3571-9B50-4454-8C4B-0AC59C14E302}"/>
              </a:ext>
            </a:extLst>
          </p:cNvPr>
          <p:cNvSpPr>
            <a:spLocks noGrp="1"/>
          </p:cNvSpPr>
          <p:nvPr>
            <p:ph type="body" sz="quarter" idx="11"/>
          </p:nvPr>
        </p:nvSpPr>
        <p:spPr>
          <a:xfrm>
            <a:off x="5554133" y="2065867"/>
            <a:ext cx="6122610" cy="4504265"/>
          </a:xfrm>
        </p:spPr>
        <p:txBody>
          <a:bodyPr>
            <a:normAutofit/>
          </a:bodyPr>
          <a:lstStyle/>
          <a:p>
            <a:pPr marL="0" indent="0"/>
            <a:r>
              <a:rPr lang="en-US" b="0" dirty="0"/>
              <a:t>Traditional culture changed forever by European contact</a:t>
            </a:r>
          </a:p>
          <a:p>
            <a:pPr marL="0" indent="0"/>
            <a:r>
              <a:rPr lang="en-US" b="0" dirty="0"/>
              <a:t>Ways of obtaining food and clothing have changed, but maintain rich ceremonial and community life</a:t>
            </a:r>
          </a:p>
          <a:p>
            <a:pPr marL="0" indent="0"/>
            <a:r>
              <a:rPr lang="en-US" b="0" dirty="0"/>
              <a:t>Have been able to live and thrive as a unified people on territories, reservations, and reserves in upstate New York, Wisconsin, Oklahoma, North Carolina, Ontario, and Quebec</a:t>
            </a:r>
          </a:p>
          <a:p>
            <a:pPr marL="0" indent="0"/>
            <a:r>
              <a:rPr lang="en-US" b="0" dirty="0"/>
              <a:t>Native lands hold cultural and religious significance for Native people</a:t>
            </a:r>
          </a:p>
          <a:p>
            <a:pPr marL="342900" indent="-342900">
              <a:buFont typeface="Arial" panose="020B0604020202020204" pitchFamily="34" charset="0"/>
              <a:buChar char="•"/>
            </a:pPr>
            <a:r>
              <a:rPr lang="en-US" b="0" dirty="0"/>
              <a:t>Approximately two-thirds of Native people in the United States lived off reservation lands in rural areas, towns, and cities</a:t>
            </a:r>
          </a:p>
        </p:txBody>
      </p:sp>
      <p:sp>
        <p:nvSpPr>
          <p:cNvPr id="3" name="Title 2">
            <a:extLst>
              <a:ext uri="{FF2B5EF4-FFF2-40B4-BE49-F238E27FC236}">
                <a16:creationId xmlns:a16="http://schemas.microsoft.com/office/drawing/2014/main" id="{3D85083E-ED65-4EB2-9348-CFF5334D675F}"/>
              </a:ext>
            </a:extLst>
          </p:cNvPr>
          <p:cNvSpPr>
            <a:spLocks noGrp="1"/>
          </p:cNvSpPr>
          <p:nvPr>
            <p:ph type="title"/>
          </p:nvPr>
        </p:nvSpPr>
        <p:spPr/>
        <p:txBody>
          <a:bodyPr/>
          <a:lstStyle/>
          <a:p>
            <a:r>
              <a:rPr lang="en-US" dirty="0"/>
              <a:t>Where are the Haudenosaunee Today?</a:t>
            </a:r>
          </a:p>
        </p:txBody>
      </p:sp>
      <p:pic>
        <p:nvPicPr>
          <p:cNvPr id="5" name="Picture 4">
            <a:extLst>
              <a:ext uri="{FF2B5EF4-FFF2-40B4-BE49-F238E27FC236}">
                <a16:creationId xmlns:a16="http://schemas.microsoft.com/office/drawing/2014/main" id="{7BA473C9-3B18-4103-A898-87CC85E91C53}"/>
              </a:ext>
            </a:extLst>
          </p:cNvPr>
          <p:cNvPicPr>
            <a:picLocks noChangeAspect="1"/>
          </p:cNvPicPr>
          <p:nvPr/>
        </p:nvPicPr>
        <p:blipFill>
          <a:blip r:embed="rId2"/>
          <a:stretch>
            <a:fillRect/>
          </a:stretch>
        </p:blipFill>
        <p:spPr>
          <a:xfrm>
            <a:off x="-62077" y="2065867"/>
            <a:ext cx="5616210" cy="3514335"/>
          </a:xfrm>
          <a:prstGeom prst="rect">
            <a:avLst/>
          </a:prstGeom>
        </p:spPr>
      </p:pic>
    </p:spTree>
    <p:extLst>
      <p:ext uri="{BB962C8B-B14F-4D97-AF65-F5344CB8AC3E}">
        <p14:creationId xmlns:p14="http://schemas.microsoft.com/office/powerpoint/2010/main" val="349718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10BB56-0527-4AB3-B213-8A5A4687D2AC}"/>
              </a:ext>
            </a:extLst>
          </p:cNvPr>
          <p:cNvSpPr>
            <a:spLocks noGrp="1"/>
          </p:cNvSpPr>
          <p:nvPr>
            <p:ph type="title"/>
          </p:nvPr>
        </p:nvSpPr>
        <p:spPr/>
        <p:txBody>
          <a:bodyPr/>
          <a:lstStyle/>
          <a:p>
            <a:r>
              <a:rPr lang="en-US" dirty="0"/>
              <a:t>Historical Cultural Sites and Artifacts</a:t>
            </a:r>
          </a:p>
        </p:txBody>
      </p:sp>
      <p:pic>
        <p:nvPicPr>
          <p:cNvPr id="4" name="Picture 3">
            <a:extLst>
              <a:ext uri="{FF2B5EF4-FFF2-40B4-BE49-F238E27FC236}">
                <a16:creationId xmlns:a16="http://schemas.microsoft.com/office/drawing/2014/main" id="{74724810-A7B5-43CA-9CB7-1BBBAA93B399}"/>
              </a:ext>
            </a:extLst>
          </p:cNvPr>
          <p:cNvPicPr/>
          <p:nvPr/>
        </p:nvPicPr>
        <p:blipFill>
          <a:blip r:embed="rId2">
            <a:extLst>
              <a:ext uri="{28A0092B-C50C-407E-A947-70E740481C1C}">
                <a14:useLocalDpi xmlns:a14="http://schemas.microsoft.com/office/drawing/2010/main" val="0"/>
              </a:ext>
            </a:extLst>
          </a:blip>
          <a:stretch>
            <a:fillRect/>
          </a:stretch>
        </p:blipFill>
        <p:spPr>
          <a:xfrm>
            <a:off x="430994" y="825719"/>
            <a:ext cx="3631959" cy="4707815"/>
          </a:xfrm>
          <a:prstGeom prst="rect">
            <a:avLst/>
          </a:prstGeom>
        </p:spPr>
      </p:pic>
      <p:pic>
        <p:nvPicPr>
          <p:cNvPr id="5" name="Picture 4">
            <a:extLst>
              <a:ext uri="{FF2B5EF4-FFF2-40B4-BE49-F238E27FC236}">
                <a16:creationId xmlns:a16="http://schemas.microsoft.com/office/drawing/2014/main" id="{3CD8B334-42FE-4B36-B6D2-F8CD5373167E}"/>
              </a:ext>
            </a:extLst>
          </p:cNvPr>
          <p:cNvPicPr/>
          <p:nvPr/>
        </p:nvPicPr>
        <p:blipFill>
          <a:blip r:embed="rId3">
            <a:extLst>
              <a:ext uri="{28A0092B-C50C-407E-A947-70E740481C1C}">
                <a14:useLocalDpi xmlns:a14="http://schemas.microsoft.com/office/drawing/2010/main" val="0"/>
              </a:ext>
            </a:extLst>
          </a:blip>
          <a:stretch>
            <a:fillRect/>
          </a:stretch>
        </p:blipFill>
        <p:spPr>
          <a:xfrm>
            <a:off x="5041627" y="2215409"/>
            <a:ext cx="6635115" cy="4100725"/>
          </a:xfrm>
          <a:prstGeom prst="rect">
            <a:avLst/>
          </a:prstGeom>
        </p:spPr>
      </p:pic>
    </p:spTree>
    <p:extLst>
      <p:ext uri="{BB962C8B-B14F-4D97-AF65-F5344CB8AC3E}">
        <p14:creationId xmlns:p14="http://schemas.microsoft.com/office/powerpoint/2010/main" val="203900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5F1744-7BDF-4735-8DA3-475F1B39417B}"/>
              </a:ext>
            </a:extLst>
          </p:cNvPr>
          <p:cNvSpPr>
            <a:spLocks noGrp="1"/>
          </p:cNvSpPr>
          <p:nvPr>
            <p:ph type="body" sz="quarter" idx="11"/>
          </p:nvPr>
        </p:nvSpPr>
        <p:spPr>
          <a:xfrm>
            <a:off x="762000" y="2040466"/>
            <a:ext cx="5334000" cy="4023450"/>
          </a:xfrm>
        </p:spPr>
        <p:txBody>
          <a:bodyPr>
            <a:normAutofit fontScale="92500" lnSpcReduction="10000"/>
          </a:bodyPr>
          <a:lstStyle/>
          <a:p>
            <a:pPr marL="0" indent="0"/>
            <a:r>
              <a:rPr lang="en-US" b="0" dirty="0"/>
              <a:t>Net sinkers or “sinker-stones” found on Presque Isle in 1936-1938 along a beach known as “Hidden Beach”</a:t>
            </a:r>
          </a:p>
          <a:p>
            <a:pPr marL="342900" indent="-342900">
              <a:buFont typeface="Arial" panose="020B0604020202020204" pitchFamily="34" charset="0"/>
              <a:buChar char="•"/>
            </a:pPr>
            <a:r>
              <a:rPr lang="en-US" b="0" dirty="0"/>
              <a:t>¼ mile west of waterworks ponds</a:t>
            </a:r>
          </a:p>
          <a:p>
            <a:pPr marL="342900" indent="-342900">
              <a:buFont typeface="Arial" panose="020B0604020202020204" pitchFamily="34" charset="0"/>
              <a:buChar char="•"/>
            </a:pPr>
            <a:r>
              <a:rPr lang="en-US" b="0" dirty="0"/>
              <a:t>Nets made from animal tissues and vegetal fibers have long since degraded</a:t>
            </a:r>
          </a:p>
          <a:p>
            <a:pPr marL="342900" indent="-342900">
              <a:buFont typeface="Arial" panose="020B0604020202020204" pitchFamily="34" charset="0"/>
              <a:buChar char="•"/>
            </a:pPr>
            <a:r>
              <a:rPr lang="en-US" b="0" dirty="0"/>
              <a:t>Finding shows evidence of </a:t>
            </a:r>
            <a:r>
              <a:rPr lang="en-US" b="0" dirty="0" err="1"/>
              <a:t>Erielhonan</a:t>
            </a:r>
            <a:r>
              <a:rPr lang="en-US" b="0" dirty="0"/>
              <a:t> and/or Haudenosaunee located in Erie, PA and on Presque Isle</a:t>
            </a:r>
          </a:p>
          <a:p>
            <a:pPr marL="0" indent="0"/>
            <a:r>
              <a:rPr lang="en-US" b="0" i="1" dirty="0"/>
              <a:t>Erie, Penna. Illustrated, 1888 </a:t>
            </a:r>
            <a:r>
              <a:rPr lang="en-US" b="0" dirty="0"/>
              <a:t>states: </a:t>
            </a:r>
          </a:p>
          <a:p>
            <a:pPr marL="0" indent="0"/>
            <a:r>
              <a:rPr lang="en-US" b="0" dirty="0"/>
              <a:t>“part of a war-like tribe of Seneca lived at the head of PIB; they were the last of the “children of the forest” remaining on the lake shore in the vicinity of Erie”</a:t>
            </a:r>
          </a:p>
          <a:p>
            <a:pPr marL="0" indent="0"/>
            <a:endParaRPr lang="en-US" b="0" dirty="0"/>
          </a:p>
        </p:txBody>
      </p:sp>
      <p:sp>
        <p:nvSpPr>
          <p:cNvPr id="3" name="Title 2">
            <a:extLst>
              <a:ext uri="{FF2B5EF4-FFF2-40B4-BE49-F238E27FC236}">
                <a16:creationId xmlns:a16="http://schemas.microsoft.com/office/drawing/2014/main" id="{399EBACC-E8CB-408B-9A26-CCEC568326A4}"/>
              </a:ext>
            </a:extLst>
          </p:cNvPr>
          <p:cNvSpPr>
            <a:spLocks noGrp="1"/>
          </p:cNvSpPr>
          <p:nvPr>
            <p:ph type="title"/>
          </p:nvPr>
        </p:nvSpPr>
        <p:spPr/>
        <p:txBody>
          <a:bodyPr/>
          <a:lstStyle/>
          <a:p>
            <a:r>
              <a:rPr lang="en-US" dirty="0"/>
              <a:t>Historical Cultural Sites and Artifacts</a:t>
            </a:r>
          </a:p>
        </p:txBody>
      </p:sp>
      <p:pic>
        <p:nvPicPr>
          <p:cNvPr id="6" name="Picture 5">
            <a:extLst>
              <a:ext uri="{FF2B5EF4-FFF2-40B4-BE49-F238E27FC236}">
                <a16:creationId xmlns:a16="http://schemas.microsoft.com/office/drawing/2014/main" id="{0D20ED29-AD80-412F-942C-5EE64EC0FF1B}"/>
              </a:ext>
            </a:extLst>
          </p:cNvPr>
          <p:cNvPicPr/>
          <p:nvPr/>
        </p:nvPicPr>
        <p:blipFill rotWithShape="1">
          <a:blip r:embed="rId2" cstate="print">
            <a:extLst>
              <a:ext uri="{28A0092B-C50C-407E-A947-70E740481C1C}">
                <a14:useLocalDpi xmlns:a14="http://schemas.microsoft.com/office/drawing/2010/main" val="0"/>
              </a:ext>
            </a:extLst>
          </a:blip>
          <a:srcRect t="51689"/>
          <a:stretch/>
        </p:blipFill>
        <p:spPr bwMode="auto">
          <a:xfrm>
            <a:off x="6413922" y="1790700"/>
            <a:ext cx="5333999" cy="327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35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p:txBody>
          <a:bodyPr/>
          <a:lstStyle/>
          <a:p>
            <a:pPr algn="ctr"/>
            <a:r>
              <a:rPr lang="en-US" sz="4000" b="1" dirty="0">
                <a:solidFill>
                  <a:schemeClr val="tx1"/>
                </a:solidFill>
              </a:rPr>
              <a:t>Conclusion</a:t>
            </a:r>
            <a:endParaRPr lang="en-US" b="1" dirty="0">
              <a:solidFill>
                <a:schemeClr val="tx1"/>
              </a:solidFill>
            </a:endParaRPr>
          </a:p>
        </p:txBody>
      </p:sp>
      <p:sp>
        <p:nvSpPr>
          <p:cNvPr id="3" name="Text Placeholder 2">
            <a:extLst>
              <a:ext uri="{FF2B5EF4-FFF2-40B4-BE49-F238E27FC236}">
                <a16:creationId xmlns:a16="http://schemas.microsoft.com/office/drawing/2014/main" id="{17155E1D-F4AD-41A7-B948-E2D246CCFE8A}"/>
              </a:ext>
            </a:extLst>
          </p:cNvPr>
          <p:cNvSpPr>
            <a:spLocks noGrp="1"/>
          </p:cNvSpPr>
          <p:nvPr>
            <p:ph type="body" sz="quarter" idx="12"/>
          </p:nvPr>
        </p:nvSpPr>
        <p:spPr>
          <a:xfrm>
            <a:off x="2196307" y="3260705"/>
            <a:ext cx="7799387" cy="2157962"/>
          </a:xfrm>
        </p:spPr>
        <p:txBody>
          <a:bodyPr/>
          <a:lstStyle/>
          <a:p>
            <a:pPr marL="0" indent="0" algn="ctr" fontAlgn="auto">
              <a:spcAft>
                <a:spcPts val="0"/>
              </a:spcAft>
              <a:buNone/>
            </a:pPr>
            <a:r>
              <a:rPr lang="en-US" altLang="en-US" sz="1800" dirty="0"/>
              <a:t>“We gather our minds to greet and thank the enlightened Teachers who have come to help throughout the ages. When we forget how to live in harmony, they remind us of the way we were instructed to live as people. With one mind, we send greetings and thanks to these caring Teachers. Now our minds are one." </a:t>
            </a:r>
          </a:p>
          <a:p>
            <a:pPr marL="0" indent="0" algn="ctr" fontAlgn="auto">
              <a:spcAft>
                <a:spcPts val="0"/>
              </a:spcAft>
              <a:buNone/>
            </a:pPr>
            <a:endParaRPr lang="en-US" altLang="en-US" dirty="0"/>
          </a:p>
          <a:p>
            <a:pPr marL="0" indent="0" algn="ctr" fontAlgn="auto">
              <a:spcAft>
                <a:spcPts val="0"/>
              </a:spcAft>
              <a:buNone/>
            </a:pPr>
            <a:r>
              <a:rPr lang="en-US" altLang="en-US" sz="1800" dirty="0"/>
              <a:t>~From the Haudenosaunee Thanksgiving Address</a:t>
            </a:r>
            <a:endParaRPr lang="en-US" dirty="0"/>
          </a:p>
        </p:txBody>
      </p:sp>
    </p:spTree>
    <p:extLst>
      <p:ext uri="{BB962C8B-B14F-4D97-AF65-F5344CB8AC3E}">
        <p14:creationId xmlns:p14="http://schemas.microsoft.com/office/powerpoint/2010/main" val="424476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316BC9-7937-4417-B232-1B37F4796011}"/>
              </a:ext>
            </a:extLst>
          </p:cNvPr>
          <p:cNvSpPr>
            <a:spLocks noGrp="1"/>
          </p:cNvSpPr>
          <p:nvPr>
            <p:ph type="body" sz="quarter" idx="12"/>
          </p:nvPr>
        </p:nvSpPr>
        <p:spPr>
          <a:xfrm>
            <a:off x="3488266" y="2661621"/>
            <a:ext cx="3425175" cy="1534757"/>
          </a:xfrm>
        </p:spPr>
        <p:txBody>
          <a:bodyPr>
            <a:normAutofit/>
          </a:bodyPr>
          <a:lstStyle/>
          <a:p>
            <a:pPr algn="l"/>
            <a:r>
              <a:rPr lang="en-US" altLang="en-US" dirty="0"/>
              <a:t>Amber Stilwell</a:t>
            </a:r>
          </a:p>
          <a:p>
            <a:pPr algn="l"/>
            <a:r>
              <a:rPr lang="en-US" altLang="en-US" dirty="0"/>
              <a:t>Research Coordinator</a:t>
            </a:r>
          </a:p>
          <a:p>
            <a:pPr algn="l"/>
            <a:r>
              <a:rPr lang="en-US" altLang="en-US" dirty="0"/>
              <a:t>Regional Science Consortium</a:t>
            </a:r>
            <a:endParaRPr lang="fr-FR" dirty="0"/>
          </a:p>
          <a:p>
            <a:pPr algn="l"/>
            <a:endParaRPr lang="en-US" dirty="0"/>
          </a:p>
        </p:txBody>
      </p:sp>
      <p:sp>
        <p:nvSpPr>
          <p:cNvPr id="2" name="Title 1">
            <a:extLst>
              <a:ext uri="{FF2B5EF4-FFF2-40B4-BE49-F238E27FC236}">
                <a16:creationId xmlns:a16="http://schemas.microsoft.com/office/drawing/2014/main" id="{F49B937B-13DA-41FD-83DA-9BC2BD4AB992}"/>
              </a:ext>
            </a:extLst>
          </p:cNvPr>
          <p:cNvSpPr>
            <a:spLocks noGrp="1"/>
          </p:cNvSpPr>
          <p:nvPr>
            <p:ph type="title"/>
          </p:nvPr>
        </p:nvSpPr>
        <p:spPr>
          <a:xfrm>
            <a:off x="1525301" y="782091"/>
            <a:ext cx="9141397" cy="615553"/>
          </a:xfrm>
        </p:spPr>
        <p:txBody>
          <a:bodyPr/>
          <a:lstStyle/>
          <a:p>
            <a:r>
              <a:rPr lang="en-US" dirty="0"/>
              <a:t>Researchers</a:t>
            </a:r>
          </a:p>
        </p:txBody>
      </p:sp>
      <p:pic>
        <p:nvPicPr>
          <p:cNvPr id="5" name="Picture 4">
            <a:extLst>
              <a:ext uri="{FF2B5EF4-FFF2-40B4-BE49-F238E27FC236}">
                <a16:creationId xmlns:a16="http://schemas.microsoft.com/office/drawing/2014/main" id="{DB9CA8DC-FDFA-47DB-9534-777DFF9EF951}"/>
              </a:ext>
            </a:extLst>
          </p:cNvPr>
          <p:cNvPicPr>
            <a:picLocks noChangeAspect="1"/>
          </p:cNvPicPr>
          <p:nvPr/>
        </p:nvPicPr>
        <p:blipFill>
          <a:blip r:embed="rId3"/>
          <a:stretch>
            <a:fillRect/>
          </a:stretch>
        </p:blipFill>
        <p:spPr>
          <a:xfrm rot="16200000">
            <a:off x="-129117" y="2773143"/>
            <a:ext cx="3759202" cy="2819402"/>
          </a:xfrm>
          <a:prstGeom prst="rect">
            <a:avLst/>
          </a:prstGeom>
        </p:spPr>
      </p:pic>
      <p:pic>
        <p:nvPicPr>
          <p:cNvPr id="7" name="Picture 6">
            <a:extLst>
              <a:ext uri="{FF2B5EF4-FFF2-40B4-BE49-F238E27FC236}">
                <a16:creationId xmlns:a16="http://schemas.microsoft.com/office/drawing/2014/main" id="{75CD3903-CE1D-4D0B-ADBD-15972366DA03}"/>
              </a:ext>
            </a:extLst>
          </p:cNvPr>
          <p:cNvPicPr>
            <a:picLocks noChangeAspect="1"/>
          </p:cNvPicPr>
          <p:nvPr/>
        </p:nvPicPr>
        <p:blipFill rotWithShape="1">
          <a:blip r:embed="rId4"/>
          <a:srcRect r="35185"/>
          <a:stretch/>
        </p:blipFill>
        <p:spPr>
          <a:xfrm rot="5400000">
            <a:off x="8561914" y="2773143"/>
            <a:ext cx="3759202" cy="2819402"/>
          </a:xfrm>
          <a:prstGeom prst="rect">
            <a:avLst/>
          </a:prstGeom>
        </p:spPr>
      </p:pic>
      <p:sp>
        <p:nvSpPr>
          <p:cNvPr id="8" name="Text Placeholder 2">
            <a:extLst>
              <a:ext uri="{FF2B5EF4-FFF2-40B4-BE49-F238E27FC236}">
                <a16:creationId xmlns:a16="http://schemas.microsoft.com/office/drawing/2014/main" id="{A9AB9808-4422-4324-A0B4-BDC48392DFE8}"/>
              </a:ext>
            </a:extLst>
          </p:cNvPr>
          <p:cNvSpPr txBox="1">
            <a:spLocks/>
          </p:cNvSpPr>
          <p:nvPr/>
        </p:nvSpPr>
        <p:spPr>
          <a:xfrm>
            <a:off x="5689599" y="4493990"/>
            <a:ext cx="3014135" cy="1534757"/>
          </a:xfrm>
          <a:prstGeom prst="rect">
            <a:avLst/>
          </a:prstGeom>
          <a:noFill/>
        </p:spPr>
        <p:txBody>
          <a:bodyPr vert="horz" wrap="square" lIns="0" tIns="0" rIns="0" bIns="0" rtlCol="0">
            <a:norm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r>
              <a:rPr lang="en-US" altLang="en-US" dirty="0"/>
              <a:t>Brian Gula</a:t>
            </a:r>
          </a:p>
          <a:p>
            <a:pPr algn="r" fontAlgn="auto"/>
            <a:r>
              <a:rPr lang="en-US" dirty="0"/>
              <a:t>Environmental Educator</a:t>
            </a:r>
          </a:p>
          <a:p>
            <a:pPr algn="r" fontAlgn="auto"/>
            <a:r>
              <a:rPr lang="en-US" dirty="0"/>
              <a:t>Department of Conservation of Natural Resources</a:t>
            </a:r>
          </a:p>
        </p:txBody>
      </p:sp>
    </p:spTree>
    <p:extLst>
      <p:ext uri="{BB962C8B-B14F-4D97-AF65-F5344CB8AC3E}">
        <p14:creationId xmlns:p14="http://schemas.microsoft.com/office/powerpoint/2010/main" val="399248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A3E168-B492-478F-95AD-849445765523}"/>
              </a:ext>
            </a:extLst>
          </p:cNvPr>
          <p:cNvSpPr>
            <a:spLocks noGrp="1"/>
          </p:cNvSpPr>
          <p:nvPr>
            <p:ph type="title"/>
          </p:nvPr>
        </p:nvSpPr>
        <p:spPr/>
        <p:txBody>
          <a:bodyPr/>
          <a:lstStyle/>
          <a:p>
            <a:r>
              <a:rPr lang="en-US" dirty="0"/>
              <a:t>Resources:</a:t>
            </a:r>
          </a:p>
        </p:txBody>
      </p:sp>
      <p:sp>
        <p:nvSpPr>
          <p:cNvPr id="5" name="Text Placeholder 4">
            <a:extLst>
              <a:ext uri="{FF2B5EF4-FFF2-40B4-BE49-F238E27FC236}">
                <a16:creationId xmlns:a16="http://schemas.microsoft.com/office/drawing/2014/main" id="{8CC5E7F8-DB35-449F-85F9-7A988D899CDB}"/>
              </a:ext>
            </a:extLst>
          </p:cNvPr>
          <p:cNvSpPr>
            <a:spLocks noGrp="1"/>
          </p:cNvSpPr>
          <p:nvPr>
            <p:ph type="body" sz="quarter" idx="13"/>
          </p:nvPr>
        </p:nvSpPr>
        <p:spPr>
          <a:xfrm>
            <a:off x="762000" y="2098749"/>
            <a:ext cx="5129753" cy="3472491"/>
          </a:xfrm>
        </p:spPr>
        <p:txBody>
          <a:bodyPr/>
          <a:lstStyle/>
          <a:p>
            <a:r>
              <a:rPr lang="en-US" sz="1600" dirty="0">
                <a:hlinkClick r:id="rId2"/>
              </a:rPr>
              <a:t>Haudenosaunee Guide for Educators</a:t>
            </a:r>
            <a:endParaRPr lang="en-US" sz="1600" dirty="0"/>
          </a:p>
          <a:p>
            <a:endParaRPr lang="en-US" sz="1600" dirty="0"/>
          </a:p>
          <a:p>
            <a:r>
              <a:rPr lang="en-US" sz="1600" dirty="0">
                <a:hlinkClick r:id="rId3"/>
              </a:rPr>
              <a:t>Cornplanter Cemetery, Warren, PA</a:t>
            </a:r>
            <a:endParaRPr lang="en-US" sz="1600" dirty="0"/>
          </a:p>
          <a:p>
            <a:r>
              <a:rPr lang="en-US" sz="1600" dirty="0">
                <a:hlinkClick r:id="rId4"/>
              </a:rPr>
              <a:t>Cornplanter, Seneca War Chief</a:t>
            </a:r>
            <a:endParaRPr lang="en-US" sz="1600" dirty="0"/>
          </a:p>
          <a:p>
            <a:r>
              <a:rPr lang="en-US" sz="1600" dirty="0">
                <a:hlinkClick r:id="rId5"/>
              </a:rPr>
              <a:t>Iroquois Longhouses</a:t>
            </a:r>
            <a:endParaRPr lang="en-US" sz="1600" dirty="0"/>
          </a:p>
          <a:p>
            <a:r>
              <a:rPr lang="en-US" sz="1600" dirty="0">
                <a:hlinkClick r:id="rId6"/>
              </a:rPr>
              <a:t>Early Localization of Native Americans in NY</a:t>
            </a:r>
            <a:endParaRPr lang="en-US" sz="1600" dirty="0"/>
          </a:p>
          <a:p>
            <a:r>
              <a:rPr lang="en-US" sz="1600" dirty="0">
                <a:hlinkClick r:id="rId7"/>
              </a:rPr>
              <a:t>The Native Erie People</a:t>
            </a:r>
            <a:endParaRPr lang="en-US" sz="1600" dirty="0"/>
          </a:p>
          <a:p>
            <a:r>
              <a:rPr lang="en-US" sz="1600" dirty="0">
                <a:hlinkClick r:id="rId8"/>
              </a:rPr>
              <a:t>Ohio History Central: Beaver Wars</a:t>
            </a:r>
            <a:endParaRPr lang="en-US" sz="1600" dirty="0"/>
          </a:p>
          <a:p>
            <a:r>
              <a:rPr lang="en-US" sz="1600" dirty="0">
                <a:hlinkClick r:id="rId9"/>
              </a:rPr>
              <a:t>Wampum Chronicles</a:t>
            </a:r>
            <a:endParaRPr lang="en-US" sz="1600" dirty="0"/>
          </a:p>
          <a:p>
            <a:r>
              <a:rPr lang="en-US" sz="1600" dirty="0">
                <a:hlinkClick r:id="rId10"/>
              </a:rPr>
              <a:t>Pre </a:t>
            </a:r>
            <a:r>
              <a:rPr lang="en-US" sz="1600" dirty="0" err="1">
                <a:hlinkClick r:id="rId10"/>
              </a:rPr>
              <a:t>Colonian</a:t>
            </a:r>
            <a:r>
              <a:rPr lang="en-US" sz="1600" dirty="0">
                <a:hlinkClick r:id="rId10"/>
              </a:rPr>
              <a:t> Americas: </a:t>
            </a:r>
            <a:r>
              <a:rPr lang="en-US" sz="1600" dirty="0" err="1">
                <a:hlinkClick r:id="rId10"/>
              </a:rPr>
              <a:t>Erielhonan</a:t>
            </a:r>
            <a:endParaRPr lang="en-US" sz="1600" dirty="0"/>
          </a:p>
          <a:p>
            <a:r>
              <a:rPr lang="en-US" sz="1600" dirty="0">
                <a:hlinkClick r:id="rId11"/>
              </a:rPr>
              <a:t>Iroquois Confederacy Flag</a:t>
            </a:r>
            <a:endParaRPr lang="en-US" sz="1600" dirty="0"/>
          </a:p>
          <a:p>
            <a:r>
              <a:rPr lang="en-US" sz="1600" dirty="0">
                <a:hlinkClick r:id="rId12"/>
              </a:rPr>
              <a:t>The Iroquois Confederacy</a:t>
            </a:r>
            <a:endParaRPr lang="en-US" sz="1600" dirty="0"/>
          </a:p>
          <a:p>
            <a:r>
              <a:rPr lang="en-US" sz="1600" dirty="0">
                <a:solidFill>
                  <a:schemeClr val="accent6">
                    <a:lumMod val="60000"/>
                    <a:lumOff val="40000"/>
                  </a:schemeClr>
                </a:solidFill>
              </a:rPr>
              <a:t>Erie, Penna. Illustrated, 1888</a:t>
            </a:r>
          </a:p>
          <a:p>
            <a:r>
              <a:rPr lang="en-US" sz="1600" dirty="0">
                <a:solidFill>
                  <a:schemeClr val="accent6">
                    <a:lumMod val="60000"/>
                    <a:lumOff val="40000"/>
                  </a:schemeClr>
                </a:solidFill>
              </a:rPr>
              <a:t>DCNR Catalogs </a:t>
            </a:r>
            <a:endParaRPr lang="en-US" sz="1600" dirty="0"/>
          </a:p>
          <a:p>
            <a:endParaRPr lang="en-US" sz="1600" dirty="0"/>
          </a:p>
        </p:txBody>
      </p:sp>
      <p:sp>
        <p:nvSpPr>
          <p:cNvPr id="6" name="TextBox 5">
            <a:extLst>
              <a:ext uri="{FF2B5EF4-FFF2-40B4-BE49-F238E27FC236}">
                <a16:creationId xmlns:a16="http://schemas.microsoft.com/office/drawing/2014/main" id="{899E6900-3803-497C-B55F-DFB9B498927E}"/>
              </a:ext>
            </a:extLst>
          </p:cNvPr>
          <p:cNvSpPr txBox="1"/>
          <p:nvPr/>
        </p:nvSpPr>
        <p:spPr>
          <a:xfrm>
            <a:off x="6096000" y="2513528"/>
            <a:ext cx="5227163" cy="2554545"/>
          </a:xfrm>
          <a:prstGeom prst="rect">
            <a:avLst/>
          </a:prstGeom>
          <a:noFill/>
        </p:spPr>
        <p:txBody>
          <a:bodyPr wrap="square" rtlCol="0">
            <a:spAutoFit/>
          </a:bodyPr>
          <a:lstStyle/>
          <a:p>
            <a:r>
              <a:rPr lang="en-US" sz="1600" dirty="0">
                <a:latin typeface="+mn-lt"/>
                <a:hlinkClick r:id="rId13"/>
              </a:rPr>
              <a:t>Seven Years War</a:t>
            </a:r>
            <a:endParaRPr lang="en-US" sz="1600" dirty="0">
              <a:latin typeface="+mn-lt"/>
            </a:endParaRPr>
          </a:p>
          <a:p>
            <a:r>
              <a:rPr lang="en-US" sz="1600" dirty="0">
                <a:latin typeface="+mn-lt"/>
                <a:hlinkClick r:id="rId14"/>
              </a:rPr>
              <a:t>Ohio History Central: Iroquois Native Americans</a:t>
            </a:r>
            <a:endParaRPr lang="en-US" sz="1600" dirty="0">
              <a:latin typeface="+mn-lt"/>
            </a:endParaRPr>
          </a:p>
          <a:p>
            <a:r>
              <a:rPr lang="en-US" sz="1600" dirty="0">
                <a:latin typeface="+mn-lt"/>
                <a:hlinkClick r:id="rId15"/>
              </a:rPr>
              <a:t>Ohio History Central: Lake Erie History</a:t>
            </a:r>
            <a:endParaRPr lang="en-US" sz="1600" dirty="0">
              <a:latin typeface="+mn-lt"/>
            </a:endParaRPr>
          </a:p>
          <a:p>
            <a:r>
              <a:rPr lang="en-US" sz="1600" dirty="0">
                <a:latin typeface="+mn-lt"/>
                <a:hlinkClick r:id="rId16"/>
              </a:rPr>
              <a:t>Sullivan Expedition</a:t>
            </a:r>
            <a:endParaRPr lang="en-US" sz="1600" dirty="0">
              <a:latin typeface="+mn-lt"/>
            </a:endParaRPr>
          </a:p>
          <a:p>
            <a:r>
              <a:rPr lang="en-US" sz="1600" dirty="0">
                <a:solidFill>
                  <a:schemeClr val="accent6">
                    <a:lumMod val="60000"/>
                    <a:lumOff val="40000"/>
                  </a:schemeClr>
                </a:solidFill>
                <a:latin typeface="+mn-lt"/>
                <a:hlinkClick r:id="rId17">
                  <a:extLst>
                    <a:ext uri="{A12FA001-AC4F-418D-AE19-62706E023703}">
                      <ahyp:hlinkClr xmlns:ahyp="http://schemas.microsoft.com/office/drawing/2018/hyperlinkcolor" val="tx"/>
                    </a:ext>
                  </a:extLst>
                </a:hlinkClick>
              </a:rPr>
              <a:t>Pennsylvania Heritage: Geography Shapes History</a:t>
            </a:r>
            <a:endParaRPr lang="en-US" sz="1600" dirty="0">
              <a:solidFill>
                <a:schemeClr val="accent6">
                  <a:lumMod val="60000"/>
                  <a:lumOff val="40000"/>
                </a:schemeClr>
              </a:solidFill>
              <a:latin typeface="+mn-lt"/>
            </a:endParaRPr>
          </a:p>
          <a:p>
            <a:r>
              <a:rPr lang="en-US" sz="1600" dirty="0">
                <a:latin typeface="+mn-lt"/>
                <a:hlinkClick r:id="rId18"/>
              </a:rPr>
              <a:t>Erie Yesterday: Settlement of the Erie Triangle</a:t>
            </a:r>
            <a:endParaRPr lang="en-US" sz="1600" dirty="0">
              <a:latin typeface="+mn-lt"/>
            </a:endParaRPr>
          </a:p>
          <a:p>
            <a:r>
              <a:rPr lang="en-US" sz="1600" dirty="0">
                <a:latin typeface="+mn-lt"/>
                <a:hlinkClick r:id="rId19"/>
              </a:rPr>
              <a:t>Erie Reader: The Story of the Erie Triangle</a:t>
            </a:r>
            <a:endParaRPr lang="en-US" sz="1600" dirty="0">
              <a:latin typeface="+mn-lt"/>
            </a:endParaRPr>
          </a:p>
          <a:p>
            <a:r>
              <a:rPr lang="en-US" sz="1600" dirty="0">
                <a:latin typeface="+mn-lt"/>
                <a:hlinkClick r:id="rId20"/>
              </a:rPr>
              <a:t>Native Americans and the Great Lakes</a:t>
            </a:r>
            <a:endParaRPr lang="en-US" sz="1600" dirty="0">
              <a:latin typeface="+mn-lt"/>
            </a:endParaRPr>
          </a:p>
          <a:p>
            <a:r>
              <a:rPr lang="en-US" sz="1600" dirty="0">
                <a:latin typeface="+mn-lt"/>
                <a:hlinkClick r:id="rId21"/>
              </a:rPr>
              <a:t>Great Lakes Native Peoples</a:t>
            </a:r>
            <a:endParaRPr lang="en-US" sz="1600" dirty="0">
              <a:latin typeface="+mn-lt"/>
            </a:endParaRPr>
          </a:p>
          <a:p>
            <a:r>
              <a:rPr lang="en-US" sz="1600" dirty="0">
                <a:latin typeface="+mn-lt"/>
                <a:hlinkClick r:id="rId22"/>
              </a:rPr>
              <a:t>Milwaukee Public Library: Great Lakes Tribes</a:t>
            </a:r>
            <a:endParaRPr lang="en-US" sz="1600" dirty="0">
              <a:latin typeface="+mn-lt"/>
            </a:endParaRPr>
          </a:p>
        </p:txBody>
      </p:sp>
    </p:spTree>
    <p:extLst>
      <p:ext uri="{BB962C8B-B14F-4D97-AF65-F5344CB8AC3E}">
        <p14:creationId xmlns:p14="http://schemas.microsoft.com/office/powerpoint/2010/main" val="229807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314F9A-3F13-465D-837E-829627697260}"/>
              </a:ext>
            </a:extLst>
          </p:cNvPr>
          <p:cNvSpPr>
            <a:spLocks noGrp="1"/>
          </p:cNvSpPr>
          <p:nvPr>
            <p:ph type="body" sz="quarter" idx="11"/>
          </p:nvPr>
        </p:nvSpPr>
        <p:spPr>
          <a:xfrm>
            <a:off x="762000" y="1905000"/>
            <a:ext cx="4622800" cy="3276600"/>
          </a:xfrm>
        </p:spPr>
        <p:txBody>
          <a:bodyPr>
            <a:normAutofit/>
          </a:bodyPr>
          <a:lstStyle/>
          <a:p>
            <a:pPr marL="0" indent="0"/>
            <a:r>
              <a:rPr lang="en-US" b="0" dirty="0"/>
              <a:t>MOHAWK (MO-hawk) or </a:t>
            </a:r>
            <a:r>
              <a:rPr lang="en-US" b="0" dirty="0" err="1"/>
              <a:t>Kanien’kehaka</a:t>
            </a:r>
            <a:endParaRPr lang="en-US" b="0" dirty="0"/>
          </a:p>
          <a:p>
            <a:pPr marL="228600" lvl="1" indent="-457200"/>
            <a:r>
              <a:rPr lang="en-US" b="0" dirty="0"/>
              <a:t>“People of the Flint.” </a:t>
            </a:r>
          </a:p>
          <a:p>
            <a:pPr marL="457200" lvl="1" indent="-457200"/>
            <a:r>
              <a:rPr lang="en-US" b="0" dirty="0"/>
              <a:t>“Keepers of the Eastern Door” since they are the easternmost nation in Haudenosaunee territory. </a:t>
            </a:r>
          </a:p>
          <a:p>
            <a:pPr marL="457200" lvl="1"/>
            <a:r>
              <a:rPr lang="en-US" dirty="0"/>
              <a:t>Responsible for protecting and defending the eastern boundaries of Haudenosaunee territory. </a:t>
            </a:r>
          </a:p>
          <a:p>
            <a:pPr marL="0" indent="0"/>
            <a:endParaRPr lang="en-US" b="0" dirty="0"/>
          </a:p>
        </p:txBody>
      </p:sp>
      <p:sp>
        <p:nvSpPr>
          <p:cNvPr id="3" name="Title 2">
            <a:extLst>
              <a:ext uri="{FF2B5EF4-FFF2-40B4-BE49-F238E27FC236}">
                <a16:creationId xmlns:a16="http://schemas.microsoft.com/office/drawing/2014/main" id="{64689DC0-8763-4C28-BA62-FD000C6E06E6}"/>
              </a:ext>
            </a:extLst>
          </p:cNvPr>
          <p:cNvSpPr>
            <a:spLocks noGrp="1"/>
          </p:cNvSpPr>
          <p:nvPr>
            <p:ph type="title"/>
          </p:nvPr>
        </p:nvSpPr>
        <p:spPr/>
        <p:txBody>
          <a:bodyPr/>
          <a:lstStyle/>
          <a:p>
            <a:r>
              <a:rPr lang="en-US" dirty="0"/>
              <a:t>The Six Nations</a:t>
            </a:r>
          </a:p>
        </p:txBody>
      </p:sp>
      <p:pic>
        <p:nvPicPr>
          <p:cNvPr id="16" name="Picture Placeholder 15">
            <a:extLst>
              <a:ext uri="{FF2B5EF4-FFF2-40B4-BE49-F238E27FC236}">
                <a16:creationId xmlns:a16="http://schemas.microsoft.com/office/drawing/2014/main" id="{591D0014-5D79-4517-9100-635104F87B43}"/>
              </a:ext>
            </a:extLst>
          </p:cNvPr>
          <p:cNvPicPr>
            <a:picLocks noGrp="1" noChangeAspect="1"/>
          </p:cNvPicPr>
          <p:nvPr>
            <p:ph type="pic" sz="quarter" idx="10"/>
          </p:nvPr>
        </p:nvPicPr>
        <p:blipFill rotWithShape="1">
          <a:blip r:embed="rId2"/>
          <a:srcRect l="56" r="-180"/>
          <a:stretch/>
        </p:blipFill>
        <p:spPr>
          <a:xfrm>
            <a:off x="5068964" y="1032933"/>
            <a:ext cx="7123036" cy="5109106"/>
          </a:xfrm>
        </p:spPr>
      </p:pic>
    </p:spTree>
    <p:extLst>
      <p:ext uri="{BB962C8B-B14F-4D97-AF65-F5344CB8AC3E}">
        <p14:creationId xmlns:p14="http://schemas.microsoft.com/office/powerpoint/2010/main" val="43458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5A6BC1-FE72-46F3-994B-2E1BB60550DE}"/>
              </a:ext>
            </a:extLst>
          </p:cNvPr>
          <p:cNvSpPr>
            <a:spLocks noGrp="1"/>
          </p:cNvSpPr>
          <p:nvPr>
            <p:ph type="body" sz="quarter" idx="11"/>
          </p:nvPr>
        </p:nvSpPr>
        <p:spPr>
          <a:xfrm>
            <a:off x="762000" y="1905000"/>
            <a:ext cx="4080933" cy="3276600"/>
          </a:xfrm>
        </p:spPr>
        <p:txBody>
          <a:bodyPr/>
          <a:lstStyle/>
          <a:p>
            <a:pPr marL="0" indent="0"/>
            <a:r>
              <a:rPr lang="en-US" b="0" dirty="0"/>
              <a:t>ONEIDA (o-NY-da) or </a:t>
            </a:r>
            <a:r>
              <a:rPr lang="en-US" b="0" dirty="0" err="1"/>
              <a:t>Onayotekaono</a:t>
            </a:r>
            <a:endParaRPr lang="en-US" b="0" dirty="0"/>
          </a:p>
          <a:p>
            <a:pPr marL="342900" indent="-342900">
              <a:buFont typeface="Arial" panose="020B0604020202020204" pitchFamily="34" charset="0"/>
              <a:buChar char="•"/>
            </a:pPr>
            <a:r>
              <a:rPr lang="en-US" b="0" dirty="0"/>
              <a:t>“People of the Standing Stone.” </a:t>
            </a:r>
          </a:p>
        </p:txBody>
      </p:sp>
      <p:sp>
        <p:nvSpPr>
          <p:cNvPr id="4" name="Title 3">
            <a:extLst>
              <a:ext uri="{FF2B5EF4-FFF2-40B4-BE49-F238E27FC236}">
                <a16:creationId xmlns:a16="http://schemas.microsoft.com/office/drawing/2014/main" id="{F3911C1D-76B8-4285-8ECE-74AF2114D783}"/>
              </a:ext>
            </a:extLst>
          </p:cNvPr>
          <p:cNvSpPr>
            <a:spLocks noGrp="1"/>
          </p:cNvSpPr>
          <p:nvPr>
            <p:ph type="title"/>
          </p:nvPr>
        </p:nvSpPr>
        <p:spPr/>
        <p:txBody>
          <a:bodyPr/>
          <a:lstStyle/>
          <a:p>
            <a:r>
              <a:rPr lang="en-US" dirty="0"/>
              <a:t>The Six Nations</a:t>
            </a:r>
          </a:p>
        </p:txBody>
      </p:sp>
      <p:pic>
        <p:nvPicPr>
          <p:cNvPr id="9" name="Picture Placeholder 15">
            <a:extLst>
              <a:ext uri="{FF2B5EF4-FFF2-40B4-BE49-F238E27FC236}">
                <a16:creationId xmlns:a16="http://schemas.microsoft.com/office/drawing/2014/main" id="{AB941FA8-DBA5-4437-BD61-1137E7887801}"/>
              </a:ext>
            </a:extLst>
          </p:cNvPr>
          <p:cNvPicPr>
            <a:picLocks noChangeAspect="1"/>
          </p:cNvPicPr>
          <p:nvPr/>
        </p:nvPicPr>
        <p:blipFill rotWithShape="1">
          <a:blip r:embed="rId2"/>
          <a:srcRect l="56" r="-180"/>
          <a:stretch/>
        </p:blipFill>
        <p:spPr>
          <a:xfrm>
            <a:off x="5068964" y="1032933"/>
            <a:ext cx="7123036" cy="5109106"/>
          </a:xfrm>
          <a:prstGeom prst="rect">
            <a:avLst/>
          </a:prstGeom>
        </p:spPr>
      </p:pic>
    </p:spTree>
    <p:extLst>
      <p:ext uri="{BB962C8B-B14F-4D97-AF65-F5344CB8AC3E}">
        <p14:creationId xmlns:p14="http://schemas.microsoft.com/office/powerpoint/2010/main" val="204926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E512E5-1CC9-4BE5-BEF5-29A20E16AE8F}"/>
              </a:ext>
            </a:extLst>
          </p:cNvPr>
          <p:cNvSpPr>
            <a:spLocks noGrp="1"/>
          </p:cNvSpPr>
          <p:nvPr>
            <p:ph type="body" sz="quarter" idx="11"/>
          </p:nvPr>
        </p:nvSpPr>
        <p:spPr>
          <a:xfrm>
            <a:off x="762000" y="1905000"/>
            <a:ext cx="4131733" cy="3276600"/>
          </a:xfrm>
        </p:spPr>
        <p:txBody>
          <a:bodyPr/>
          <a:lstStyle/>
          <a:p>
            <a:r>
              <a:rPr lang="en-US" b="0" dirty="0"/>
              <a:t>ONONDAGA (on-</a:t>
            </a:r>
            <a:r>
              <a:rPr lang="en-US" b="0" dirty="0" err="1"/>
              <a:t>nen</a:t>
            </a:r>
            <a:r>
              <a:rPr lang="en-US" b="0" dirty="0"/>
              <a:t>-DA-ga) or </a:t>
            </a:r>
            <a:r>
              <a:rPr lang="en-US" b="0" dirty="0" err="1"/>
              <a:t>Onundagaono</a:t>
            </a:r>
            <a:endParaRPr lang="en-US" b="0" dirty="0"/>
          </a:p>
          <a:p>
            <a:pPr marL="342900" indent="-342900">
              <a:buFont typeface="Arial" panose="020B0604020202020204" pitchFamily="34" charset="0"/>
              <a:buChar char="•"/>
            </a:pPr>
            <a:r>
              <a:rPr lang="en-US" b="0" dirty="0"/>
              <a:t>“People of the Hills.” </a:t>
            </a:r>
          </a:p>
          <a:p>
            <a:pPr marL="342900" indent="-342900">
              <a:buFont typeface="Arial" panose="020B0604020202020204" pitchFamily="34" charset="0"/>
              <a:buChar char="•"/>
            </a:pPr>
            <a:r>
              <a:rPr lang="en-US" b="0" dirty="0"/>
              <a:t>Also called “Keepers of the Central Fire” since the Onondaga Nation is considered the capital of the Confederacy. </a:t>
            </a:r>
          </a:p>
        </p:txBody>
      </p:sp>
      <p:sp>
        <p:nvSpPr>
          <p:cNvPr id="4" name="Title 3">
            <a:extLst>
              <a:ext uri="{FF2B5EF4-FFF2-40B4-BE49-F238E27FC236}">
                <a16:creationId xmlns:a16="http://schemas.microsoft.com/office/drawing/2014/main" id="{1B6618A1-AFC7-49F7-83CF-76A1BE4E8287}"/>
              </a:ext>
            </a:extLst>
          </p:cNvPr>
          <p:cNvSpPr>
            <a:spLocks noGrp="1"/>
          </p:cNvSpPr>
          <p:nvPr>
            <p:ph type="title"/>
          </p:nvPr>
        </p:nvSpPr>
        <p:spPr/>
        <p:txBody>
          <a:bodyPr/>
          <a:lstStyle/>
          <a:p>
            <a:r>
              <a:rPr lang="en-US" dirty="0"/>
              <a:t>The Six Nations</a:t>
            </a:r>
          </a:p>
        </p:txBody>
      </p:sp>
      <p:pic>
        <p:nvPicPr>
          <p:cNvPr id="6" name="Picture Placeholder 15">
            <a:extLst>
              <a:ext uri="{FF2B5EF4-FFF2-40B4-BE49-F238E27FC236}">
                <a16:creationId xmlns:a16="http://schemas.microsoft.com/office/drawing/2014/main" id="{B9486EC6-01D2-4F85-A534-749A3CB7F93E}"/>
              </a:ext>
            </a:extLst>
          </p:cNvPr>
          <p:cNvPicPr>
            <a:picLocks noChangeAspect="1"/>
          </p:cNvPicPr>
          <p:nvPr/>
        </p:nvPicPr>
        <p:blipFill rotWithShape="1">
          <a:blip r:embed="rId2"/>
          <a:srcRect l="56" r="-180"/>
          <a:stretch/>
        </p:blipFill>
        <p:spPr>
          <a:xfrm>
            <a:off x="5068964" y="1032933"/>
            <a:ext cx="7123036" cy="5109106"/>
          </a:xfrm>
          <a:prstGeom prst="rect">
            <a:avLst/>
          </a:prstGeom>
        </p:spPr>
      </p:pic>
    </p:spTree>
    <p:extLst>
      <p:ext uri="{BB962C8B-B14F-4D97-AF65-F5344CB8AC3E}">
        <p14:creationId xmlns:p14="http://schemas.microsoft.com/office/powerpoint/2010/main" val="316541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34CE7C-61CB-4E34-8D82-04F11DDA08C8}"/>
              </a:ext>
            </a:extLst>
          </p:cNvPr>
          <p:cNvSpPr>
            <a:spLocks noGrp="1"/>
          </p:cNvSpPr>
          <p:nvPr>
            <p:ph type="body" sz="quarter" idx="11"/>
          </p:nvPr>
        </p:nvSpPr>
        <p:spPr>
          <a:xfrm>
            <a:off x="762000" y="1905000"/>
            <a:ext cx="4182533" cy="3276600"/>
          </a:xfrm>
        </p:spPr>
        <p:txBody>
          <a:bodyPr/>
          <a:lstStyle/>
          <a:p>
            <a:r>
              <a:rPr lang="en-US" b="0" dirty="0"/>
              <a:t>CAYUGA (ka-YOO-ga ) or </a:t>
            </a:r>
            <a:r>
              <a:rPr lang="en-US" b="0" dirty="0" err="1"/>
              <a:t>Guyohkohnyoh</a:t>
            </a:r>
            <a:endParaRPr lang="en-US" b="0" dirty="0"/>
          </a:p>
          <a:p>
            <a:pPr marL="342900" indent="-342900">
              <a:buFont typeface="Arial" panose="020B0604020202020204" pitchFamily="34" charset="0"/>
              <a:buChar char="•"/>
            </a:pPr>
            <a:r>
              <a:rPr lang="en-US" b="0" dirty="0"/>
              <a:t>“People of the Great Swamp.” </a:t>
            </a:r>
          </a:p>
        </p:txBody>
      </p:sp>
      <p:sp>
        <p:nvSpPr>
          <p:cNvPr id="4" name="Title 3">
            <a:extLst>
              <a:ext uri="{FF2B5EF4-FFF2-40B4-BE49-F238E27FC236}">
                <a16:creationId xmlns:a16="http://schemas.microsoft.com/office/drawing/2014/main" id="{85F7C1A7-3264-404A-ABD7-A910435CF52A}"/>
              </a:ext>
            </a:extLst>
          </p:cNvPr>
          <p:cNvSpPr>
            <a:spLocks noGrp="1"/>
          </p:cNvSpPr>
          <p:nvPr>
            <p:ph type="title"/>
          </p:nvPr>
        </p:nvSpPr>
        <p:spPr/>
        <p:txBody>
          <a:bodyPr/>
          <a:lstStyle/>
          <a:p>
            <a:r>
              <a:rPr lang="en-US" dirty="0"/>
              <a:t>The Six Nations</a:t>
            </a:r>
          </a:p>
        </p:txBody>
      </p:sp>
      <p:pic>
        <p:nvPicPr>
          <p:cNvPr id="6" name="Picture Placeholder 15">
            <a:extLst>
              <a:ext uri="{FF2B5EF4-FFF2-40B4-BE49-F238E27FC236}">
                <a16:creationId xmlns:a16="http://schemas.microsoft.com/office/drawing/2014/main" id="{2FB0F9FC-026B-482D-B104-80753B4B4E08}"/>
              </a:ext>
            </a:extLst>
          </p:cNvPr>
          <p:cNvPicPr>
            <a:picLocks noChangeAspect="1"/>
          </p:cNvPicPr>
          <p:nvPr/>
        </p:nvPicPr>
        <p:blipFill rotWithShape="1">
          <a:blip r:embed="rId2"/>
          <a:srcRect l="56" r="-180"/>
          <a:stretch/>
        </p:blipFill>
        <p:spPr>
          <a:xfrm>
            <a:off x="5068964" y="1032933"/>
            <a:ext cx="7123036" cy="5109106"/>
          </a:xfrm>
          <a:prstGeom prst="rect">
            <a:avLst/>
          </a:prstGeom>
        </p:spPr>
      </p:pic>
    </p:spTree>
    <p:extLst>
      <p:ext uri="{BB962C8B-B14F-4D97-AF65-F5344CB8AC3E}">
        <p14:creationId xmlns:p14="http://schemas.microsoft.com/office/powerpoint/2010/main" val="315172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87AC20-C01F-47F1-9188-7438973EE201}"/>
              </a:ext>
            </a:extLst>
          </p:cNvPr>
          <p:cNvSpPr>
            <a:spLocks noGrp="1"/>
          </p:cNvSpPr>
          <p:nvPr>
            <p:ph type="body" sz="quarter" idx="11"/>
          </p:nvPr>
        </p:nvSpPr>
        <p:spPr>
          <a:xfrm>
            <a:off x="762000" y="1905000"/>
            <a:ext cx="4306964" cy="3276600"/>
          </a:xfrm>
        </p:spPr>
        <p:txBody>
          <a:bodyPr>
            <a:normAutofit lnSpcReduction="10000"/>
          </a:bodyPr>
          <a:lstStyle/>
          <a:p>
            <a:r>
              <a:rPr lang="en-US" b="0" dirty="0"/>
              <a:t>SENECA (</a:t>
            </a:r>
            <a:r>
              <a:rPr lang="en-US" b="0" dirty="0" err="1"/>
              <a:t>SEN-i</a:t>
            </a:r>
            <a:r>
              <a:rPr lang="en-US" b="0" dirty="0"/>
              <a:t>-ka), or </a:t>
            </a:r>
            <a:r>
              <a:rPr lang="en-US" b="0" dirty="0" err="1"/>
              <a:t>Onondowahgah</a:t>
            </a:r>
            <a:endParaRPr lang="en-US" b="0" dirty="0"/>
          </a:p>
          <a:p>
            <a:pPr marL="342900" indent="-342900">
              <a:buFont typeface="Arial" panose="020B0604020202020204" pitchFamily="34" charset="0"/>
              <a:buChar char="•"/>
            </a:pPr>
            <a:r>
              <a:rPr lang="en-US" b="0" dirty="0"/>
              <a:t>“People of the Great Hill” </a:t>
            </a:r>
          </a:p>
          <a:p>
            <a:pPr marL="342900" indent="-342900">
              <a:buFont typeface="Arial" panose="020B0604020202020204" pitchFamily="34" charset="0"/>
              <a:buChar char="•"/>
            </a:pPr>
            <a:r>
              <a:rPr lang="en-US" b="0" dirty="0"/>
              <a:t>Also known as “Keepers of the Western Door” because they are the westernmost nation in Haudenosaunee territory. </a:t>
            </a:r>
          </a:p>
          <a:p>
            <a:pPr marL="342900" indent="-342900">
              <a:buFont typeface="Arial" panose="020B0604020202020204" pitchFamily="34" charset="0"/>
              <a:buChar char="•"/>
            </a:pPr>
            <a:r>
              <a:rPr lang="en-US" b="0" dirty="0"/>
              <a:t>They were responsible for protecting and defending the western boundaries of Haudenosaunee territory. </a:t>
            </a:r>
          </a:p>
        </p:txBody>
      </p:sp>
      <p:sp>
        <p:nvSpPr>
          <p:cNvPr id="4" name="Title 3">
            <a:extLst>
              <a:ext uri="{FF2B5EF4-FFF2-40B4-BE49-F238E27FC236}">
                <a16:creationId xmlns:a16="http://schemas.microsoft.com/office/drawing/2014/main" id="{D517C9BC-2E8D-4370-B655-569A11BB791C}"/>
              </a:ext>
            </a:extLst>
          </p:cNvPr>
          <p:cNvSpPr>
            <a:spLocks noGrp="1"/>
          </p:cNvSpPr>
          <p:nvPr>
            <p:ph type="title"/>
          </p:nvPr>
        </p:nvSpPr>
        <p:spPr/>
        <p:txBody>
          <a:bodyPr/>
          <a:lstStyle/>
          <a:p>
            <a:r>
              <a:rPr lang="en-US" dirty="0"/>
              <a:t>The Six Nations</a:t>
            </a:r>
          </a:p>
        </p:txBody>
      </p:sp>
      <p:pic>
        <p:nvPicPr>
          <p:cNvPr id="6" name="Picture Placeholder 15">
            <a:extLst>
              <a:ext uri="{FF2B5EF4-FFF2-40B4-BE49-F238E27FC236}">
                <a16:creationId xmlns:a16="http://schemas.microsoft.com/office/drawing/2014/main" id="{EC8417E5-BCEB-47DD-92E5-E296B235B205}"/>
              </a:ext>
            </a:extLst>
          </p:cNvPr>
          <p:cNvPicPr>
            <a:picLocks noChangeAspect="1"/>
          </p:cNvPicPr>
          <p:nvPr/>
        </p:nvPicPr>
        <p:blipFill rotWithShape="1">
          <a:blip r:embed="rId2"/>
          <a:srcRect l="56" r="-180"/>
          <a:stretch/>
        </p:blipFill>
        <p:spPr>
          <a:xfrm>
            <a:off x="5068964" y="1032933"/>
            <a:ext cx="7123036" cy="5109106"/>
          </a:xfrm>
          <a:prstGeom prst="rect">
            <a:avLst/>
          </a:prstGeom>
        </p:spPr>
      </p:pic>
    </p:spTree>
    <p:extLst>
      <p:ext uri="{BB962C8B-B14F-4D97-AF65-F5344CB8AC3E}">
        <p14:creationId xmlns:p14="http://schemas.microsoft.com/office/powerpoint/2010/main" val="61385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EF78F3-692B-4179-8913-B65B6AB59CE6}"/>
              </a:ext>
            </a:extLst>
          </p:cNvPr>
          <p:cNvSpPr>
            <a:spLocks noGrp="1"/>
          </p:cNvSpPr>
          <p:nvPr>
            <p:ph type="body" sz="quarter" idx="11"/>
          </p:nvPr>
        </p:nvSpPr>
        <p:spPr>
          <a:xfrm>
            <a:off x="762000" y="1905000"/>
            <a:ext cx="4978400" cy="3665534"/>
          </a:xfrm>
        </p:spPr>
        <p:txBody>
          <a:bodyPr>
            <a:normAutofit/>
          </a:bodyPr>
          <a:lstStyle/>
          <a:p>
            <a:r>
              <a:rPr lang="en-US" b="0" dirty="0"/>
              <a:t>TUSCARORA (</a:t>
            </a:r>
            <a:r>
              <a:rPr lang="en-US" b="0" dirty="0" err="1"/>
              <a:t>tus</a:t>
            </a:r>
            <a:r>
              <a:rPr lang="en-US" b="0" dirty="0"/>
              <a:t>-ka-ROR-a) or </a:t>
            </a:r>
            <a:r>
              <a:rPr lang="en-US" b="0" dirty="0" err="1"/>
              <a:t>Skaruhreh</a:t>
            </a:r>
            <a:endParaRPr lang="en-US" b="0" dirty="0"/>
          </a:p>
          <a:p>
            <a:pPr marL="342900" indent="-342900">
              <a:buFont typeface="Arial" panose="020B0604020202020204" pitchFamily="34" charset="0"/>
              <a:buChar char="•"/>
            </a:pPr>
            <a:r>
              <a:rPr lang="en-US" b="0" dirty="0"/>
              <a:t>“The Shirt Wearing People” </a:t>
            </a:r>
          </a:p>
          <a:p>
            <a:pPr marL="342900" indent="-342900">
              <a:buFont typeface="Arial" panose="020B0604020202020204" pitchFamily="34" charset="0"/>
              <a:buChar char="•"/>
            </a:pPr>
            <a:r>
              <a:rPr lang="en-US" b="0" dirty="0"/>
              <a:t>In 1722, members of the Tuscarora Nation, who were living in what is now North Carolina, traveled north to seek refuge among the Haudenosaunee. </a:t>
            </a:r>
          </a:p>
          <a:p>
            <a:pPr marL="342900" indent="-342900">
              <a:buFont typeface="Arial" panose="020B0604020202020204" pitchFamily="34" charset="0"/>
              <a:buChar char="•"/>
            </a:pPr>
            <a:r>
              <a:rPr lang="en-US" b="0" dirty="0"/>
              <a:t>They were invited to join the Haudenosaunee Confederacy, becoming its sixth nation. </a:t>
            </a:r>
          </a:p>
          <a:p>
            <a:pPr marL="342900" indent="-342900">
              <a:buFont typeface="Arial" panose="020B0604020202020204" pitchFamily="34" charset="0"/>
              <a:buChar char="•"/>
            </a:pPr>
            <a:r>
              <a:rPr lang="en-US" b="0" dirty="0"/>
              <a:t>Since that time, the Confederacy has also been known as the Six Nations.</a:t>
            </a:r>
          </a:p>
        </p:txBody>
      </p:sp>
      <p:pic>
        <p:nvPicPr>
          <p:cNvPr id="8" name="Picture Placeholder 7">
            <a:extLst>
              <a:ext uri="{FF2B5EF4-FFF2-40B4-BE49-F238E27FC236}">
                <a16:creationId xmlns:a16="http://schemas.microsoft.com/office/drawing/2014/main" id="{EEF25D26-92E1-41E6-A753-856E874131FC}"/>
              </a:ext>
            </a:extLst>
          </p:cNvPr>
          <p:cNvPicPr>
            <a:picLocks noGrp="1" noChangeAspect="1"/>
          </p:cNvPicPr>
          <p:nvPr>
            <p:ph type="pic" sz="quarter" idx="10"/>
          </p:nvPr>
        </p:nvPicPr>
        <p:blipFill rotWithShape="1">
          <a:blip r:embed="rId2"/>
          <a:srcRect l="705" r="2912"/>
          <a:stretch/>
        </p:blipFill>
        <p:spPr>
          <a:xfrm>
            <a:off x="5740400" y="263821"/>
            <a:ext cx="4521200" cy="3473946"/>
          </a:xfrm>
        </p:spPr>
      </p:pic>
      <p:sp>
        <p:nvSpPr>
          <p:cNvPr id="4" name="Title 3">
            <a:extLst>
              <a:ext uri="{FF2B5EF4-FFF2-40B4-BE49-F238E27FC236}">
                <a16:creationId xmlns:a16="http://schemas.microsoft.com/office/drawing/2014/main" id="{01A6E1D6-9CEB-4BAF-B7CB-9E0B2123D83B}"/>
              </a:ext>
            </a:extLst>
          </p:cNvPr>
          <p:cNvSpPr>
            <a:spLocks noGrp="1"/>
          </p:cNvSpPr>
          <p:nvPr>
            <p:ph type="title"/>
          </p:nvPr>
        </p:nvSpPr>
        <p:spPr/>
        <p:txBody>
          <a:bodyPr/>
          <a:lstStyle/>
          <a:p>
            <a:r>
              <a:rPr lang="en-US" dirty="0"/>
              <a:t>The Six Nations</a:t>
            </a:r>
          </a:p>
        </p:txBody>
      </p:sp>
      <p:pic>
        <p:nvPicPr>
          <p:cNvPr id="6" name="Picture Placeholder 15">
            <a:extLst>
              <a:ext uri="{FF2B5EF4-FFF2-40B4-BE49-F238E27FC236}">
                <a16:creationId xmlns:a16="http://schemas.microsoft.com/office/drawing/2014/main" id="{BD800250-2024-4B36-AE97-6BDFF007E1B0}"/>
              </a:ext>
            </a:extLst>
          </p:cNvPr>
          <p:cNvPicPr>
            <a:picLocks noChangeAspect="1"/>
          </p:cNvPicPr>
          <p:nvPr/>
        </p:nvPicPr>
        <p:blipFill rotWithShape="1">
          <a:blip r:embed="rId3"/>
          <a:srcRect l="56" r="-180"/>
          <a:stretch/>
        </p:blipFill>
        <p:spPr>
          <a:xfrm>
            <a:off x="7840133" y="3020595"/>
            <a:ext cx="4351866" cy="3121443"/>
          </a:xfrm>
          <a:prstGeom prst="rect">
            <a:avLst/>
          </a:prstGeom>
        </p:spPr>
      </p:pic>
    </p:spTree>
    <p:extLst>
      <p:ext uri="{BB962C8B-B14F-4D97-AF65-F5344CB8AC3E}">
        <p14:creationId xmlns:p14="http://schemas.microsoft.com/office/powerpoint/2010/main" val="38367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297" y="773093"/>
            <a:ext cx="9141397" cy="1107996"/>
          </a:xfrm>
        </p:spPr>
        <p:txBody>
          <a:bodyPr/>
          <a:lstStyle/>
          <a:p>
            <a:pPr algn="ctr"/>
            <a:r>
              <a:rPr lang="en-US" sz="3600" i="1" dirty="0" err="1">
                <a:effectLst/>
                <a:latin typeface="+mn-lt"/>
                <a:ea typeface="Calibri" panose="020F0502020204030204" pitchFamily="34" charset="0"/>
              </a:rPr>
              <a:t>Ongweh’onweh</a:t>
            </a:r>
            <a:r>
              <a:rPr lang="en-US" sz="3600" i="1" dirty="0">
                <a:effectLst/>
                <a:latin typeface="+mn-lt"/>
                <a:ea typeface="Calibri" panose="020F0502020204030204" pitchFamily="34" charset="0"/>
              </a:rPr>
              <a:t> </a:t>
            </a:r>
            <a:br>
              <a:rPr lang="en-US" sz="3600" i="1" dirty="0">
                <a:effectLst/>
                <a:latin typeface="+mn-lt"/>
                <a:ea typeface="Calibri" panose="020F0502020204030204" pitchFamily="34" charset="0"/>
              </a:rPr>
            </a:br>
            <a:r>
              <a:rPr lang="en-US" sz="3600" i="1" dirty="0">
                <a:effectLst/>
                <a:latin typeface="+mn-lt"/>
                <a:ea typeface="Calibri" panose="020F0502020204030204" pitchFamily="34" charset="0"/>
              </a:rPr>
              <a:t>(</a:t>
            </a:r>
            <a:r>
              <a:rPr lang="en-US" sz="3600" i="1" dirty="0" err="1">
                <a:effectLst/>
                <a:latin typeface="+mn-lt"/>
                <a:ea typeface="Calibri" panose="020F0502020204030204" pitchFamily="34" charset="0"/>
              </a:rPr>
              <a:t>ongk</a:t>
            </a:r>
            <a:r>
              <a:rPr lang="en-US" sz="3600" i="1" dirty="0">
                <a:effectLst/>
                <a:latin typeface="+mn-lt"/>
                <a:ea typeface="Calibri" panose="020F0502020204030204" pitchFamily="34" charset="0"/>
              </a:rPr>
              <a:t>-way-HON-way)</a:t>
            </a:r>
            <a:endParaRPr lang="en-US" sz="6600" b="1" i="1" dirty="0">
              <a:solidFill>
                <a:schemeClr val="tx1"/>
              </a:solidFill>
              <a:latin typeface="+mn-lt"/>
            </a:endParaRPr>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2"/>
          </p:nvPr>
        </p:nvSpPr>
        <p:spPr>
          <a:xfrm>
            <a:off x="2196301" y="2075913"/>
            <a:ext cx="7799387" cy="1534757"/>
          </a:xfrm>
        </p:spPr>
        <p:txBody>
          <a:bodyPr/>
          <a:lstStyle/>
          <a:p>
            <a:r>
              <a:rPr lang="en-US" dirty="0"/>
              <a:t>The Haudenosaunee define themselves as the </a:t>
            </a:r>
            <a:r>
              <a:rPr lang="en-US" dirty="0" err="1"/>
              <a:t>Ongweh’onweh</a:t>
            </a:r>
            <a:r>
              <a:rPr lang="en-US" dirty="0"/>
              <a:t> </a:t>
            </a:r>
            <a:br>
              <a:rPr lang="en-US" dirty="0"/>
            </a:br>
            <a:r>
              <a:rPr lang="en-US" dirty="0"/>
              <a:t>(</a:t>
            </a:r>
            <a:r>
              <a:rPr lang="en-US" dirty="0" err="1"/>
              <a:t>ongk</a:t>
            </a:r>
            <a:r>
              <a:rPr lang="en-US" dirty="0"/>
              <a:t>-way-HON-way) or “real human being” </a:t>
            </a:r>
          </a:p>
          <a:p>
            <a:endParaRPr lang="en-US" dirty="0"/>
          </a:p>
          <a:p>
            <a:r>
              <a:rPr lang="en-US" dirty="0"/>
              <a:t>Although many cultural similarities and family connections unite the six nations, each one is also unique and has its own distinct language.</a:t>
            </a:r>
          </a:p>
        </p:txBody>
      </p:sp>
      <p:pic>
        <p:nvPicPr>
          <p:cNvPr id="3" name="Picture 2">
            <a:extLst>
              <a:ext uri="{FF2B5EF4-FFF2-40B4-BE49-F238E27FC236}">
                <a16:creationId xmlns:a16="http://schemas.microsoft.com/office/drawing/2014/main" id="{FB9AA596-498B-4534-B883-4B4DB65ED4B9}"/>
              </a:ext>
            </a:extLst>
          </p:cNvPr>
          <p:cNvPicPr>
            <a:picLocks noChangeAspect="1"/>
          </p:cNvPicPr>
          <p:nvPr/>
        </p:nvPicPr>
        <p:blipFill>
          <a:blip r:embed="rId3"/>
          <a:stretch>
            <a:fillRect/>
          </a:stretch>
        </p:blipFill>
        <p:spPr>
          <a:xfrm>
            <a:off x="4034365" y="4384040"/>
            <a:ext cx="4123267" cy="2473960"/>
          </a:xfrm>
          <a:prstGeom prst="rect">
            <a:avLst/>
          </a:prstGeom>
        </p:spPr>
      </p:pic>
      <p:sp>
        <p:nvSpPr>
          <p:cNvPr id="2" name="TextBox 1">
            <a:extLst>
              <a:ext uri="{FF2B5EF4-FFF2-40B4-BE49-F238E27FC236}">
                <a16:creationId xmlns:a16="http://schemas.microsoft.com/office/drawing/2014/main" id="{04A6A55A-6AD4-4504-982F-E1F9558A71BC}"/>
              </a:ext>
            </a:extLst>
          </p:cNvPr>
          <p:cNvSpPr txBox="1"/>
          <p:nvPr/>
        </p:nvSpPr>
        <p:spPr>
          <a:xfrm>
            <a:off x="4958499" y="4014708"/>
            <a:ext cx="2894028" cy="369332"/>
          </a:xfrm>
          <a:prstGeom prst="rect">
            <a:avLst/>
          </a:prstGeom>
          <a:noFill/>
        </p:spPr>
        <p:txBody>
          <a:bodyPr wrap="square" rtlCol="0">
            <a:spAutoFit/>
          </a:bodyPr>
          <a:lstStyle/>
          <a:p>
            <a:r>
              <a:rPr lang="en-US" dirty="0"/>
              <a:t>Haudenosaunee Flag</a:t>
            </a:r>
          </a:p>
        </p:txBody>
      </p:sp>
    </p:spTree>
    <p:extLst>
      <p:ext uri="{BB962C8B-B14F-4D97-AF65-F5344CB8AC3E}">
        <p14:creationId xmlns:p14="http://schemas.microsoft.com/office/powerpoint/2010/main" val="80354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8">
      <a:dk1>
        <a:srgbClr val="000000"/>
      </a:dk1>
      <a:lt1>
        <a:srgbClr val="FFFFFF"/>
      </a:lt1>
      <a:dk2>
        <a:srgbClr val="000000"/>
      </a:dk2>
      <a:lt2>
        <a:srgbClr val="E6E6E6"/>
      </a:lt2>
      <a:accent1>
        <a:srgbClr val="F0E6DC"/>
      </a:accent1>
      <a:accent2>
        <a:srgbClr val="BB674B"/>
      </a:accent2>
      <a:accent3>
        <a:srgbClr val="516673"/>
      </a:accent3>
      <a:accent4>
        <a:srgbClr val="CE9061"/>
      </a:accent4>
      <a:accent5>
        <a:srgbClr val="B6B9AE"/>
      </a:accent5>
      <a:accent6>
        <a:srgbClr val="AC7528"/>
      </a:accent6>
      <a:hlink>
        <a:srgbClr val="DDAE6D"/>
      </a:hlink>
      <a:folHlink>
        <a:srgbClr val="C8882E"/>
      </a:folHlink>
    </a:clrScheme>
    <a:fontScheme name="Custom 4">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ve American Heritage_TM10238373_WAC_LW_v4" id="{CD8DBC1F-6103-47D5-9C71-DE12184EFD6C}" vid="{2507BD49-7026-4E8F-85EA-549F820D09D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48AAC1-C4CE-4FF3-AA8D-E74D22748061}">
  <ds:schemaRefs>
    <ds:schemaRef ds:uri="http://schemas.microsoft.com/sharepoint/v3/contenttype/forms"/>
  </ds:schemaRefs>
</ds:datastoreItem>
</file>

<file path=customXml/itemProps2.xml><?xml version="1.0" encoding="utf-8"?>
<ds:datastoreItem xmlns:ds="http://schemas.openxmlformats.org/officeDocument/2006/customXml" ds:itemID="{F87694BC-F79F-405B-BC53-DDA5DE16E74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372964D-908E-485C-B8D2-CB277C005C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Native American Heritage Month presentation</Template>
  <TotalTime>331</TotalTime>
  <Words>2052</Words>
  <Application>Microsoft Office PowerPoint</Application>
  <PresentationFormat>Widescreen</PresentationFormat>
  <Paragraphs>193</Paragraphs>
  <Slides>28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Segoe UI</vt:lpstr>
      <vt:lpstr>Office Theme</vt:lpstr>
      <vt:lpstr>Native Americans in the Great Lakes Region and Presque Isle State Park</vt:lpstr>
      <vt:lpstr>Introduction </vt:lpstr>
      <vt:lpstr>The Six Nations</vt:lpstr>
      <vt:lpstr>The Six Nations</vt:lpstr>
      <vt:lpstr>The Six Nations</vt:lpstr>
      <vt:lpstr>The Six Nations</vt:lpstr>
      <vt:lpstr>The Six Nations</vt:lpstr>
      <vt:lpstr>The Six Nations</vt:lpstr>
      <vt:lpstr>Ongweh’onweh  (ongk-way-HON-way)</vt:lpstr>
      <vt:lpstr>Haudenosaunee Clan System</vt:lpstr>
      <vt:lpstr>PowerPoint Presentation</vt:lpstr>
      <vt:lpstr>Thanksgiving Address Gano:nyok (ga-NYO-nyok)</vt:lpstr>
      <vt:lpstr>Lacrosse Tewaarathon</vt:lpstr>
      <vt:lpstr>Native American and European Timeline</vt:lpstr>
      <vt:lpstr>Erielhonan  (The Erie People) </vt:lpstr>
      <vt:lpstr>The End of the Erielhonan</vt:lpstr>
      <vt:lpstr>A Mysterious People</vt:lpstr>
      <vt:lpstr>The Sullivan Expedition</vt:lpstr>
      <vt:lpstr>PowerPoint Presentation</vt:lpstr>
      <vt:lpstr>The Erie Triangle Dispute</vt:lpstr>
      <vt:lpstr>PowerPoint Presentation</vt:lpstr>
      <vt:lpstr>The Story of Cornplanter, Seneca Chief (Gyantwahia) </vt:lpstr>
      <vt:lpstr>Where are the Haudenosaunee Today?</vt:lpstr>
      <vt:lpstr>Historical Cultural Sites and Artifacts</vt:lpstr>
      <vt:lpstr>Historical Cultural Sites and Artifacts</vt:lpstr>
      <vt:lpstr>Conclusion</vt:lpstr>
      <vt:lpstr>Researchers</vt:lpstr>
      <vt:lpstr>Resources: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Americans in the Great Lakes Region and Presque Isle State Park</dc:title>
  <dc:subject/>
  <dc:creator>Amber Stilwell</dc:creator>
  <cp:keywords/>
  <dc:description/>
  <cp:lastModifiedBy>sarah@regsciconsort.com</cp:lastModifiedBy>
  <cp:revision>32</cp:revision>
  <dcterms:created xsi:type="dcterms:W3CDTF">2021-07-06T14:39:56Z</dcterms:created>
  <dcterms:modified xsi:type="dcterms:W3CDTF">2021-07-15T14:56:37Z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